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0" r:id="rId4"/>
    <p:sldId id="261" r:id="rId6"/>
    <p:sldId id="263" r:id="rId7"/>
    <p:sldId id="262" r:id="rId8"/>
    <p:sldId id="390" r:id="rId9"/>
    <p:sldId id="392" r:id="rId10"/>
    <p:sldId id="391" r:id="rId11"/>
    <p:sldId id="423" r:id="rId12"/>
    <p:sldId id="458" r:id="rId13"/>
    <p:sldId id="424" r:id="rId14"/>
    <p:sldId id="388" r:id="rId15"/>
    <p:sldId id="459" r:id="rId16"/>
    <p:sldId id="425" r:id="rId17"/>
    <p:sldId id="433" r:id="rId18"/>
    <p:sldId id="455" r:id="rId19"/>
    <p:sldId id="451" r:id="rId20"/>
    <p:sldId id="452" r:id="rId21"/>
    <p:sldId id="453" r:id="rId22"/>
    <p:sldId id="454" r:id="rId23"/>
    <p:sldId id="432" r:id="rId24"/>
    <p:sldId id="434" r:id="rId25"/>
    <p:sldId id="436" r:id="rId26"/>
    <p:sldId id="437" r:id="rId27"/>
    <p:sldId id="438" r:id="rId28"/>
    <p:sldId id="439" r:id="rId29"/>
    <p:sldId id="456" r:id="rId30"/>
    <p:sldId id="380" r:id="rId31"/>
    <p:sldId id="45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2F3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0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644F8-9129-4D8D-90E9-590488BE6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42474-1817-4935-B08E-DFDAC4E02C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E1D980-4801-4621-958B-0D29757839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C7D439-84FC-425A-9E72-2BC1DA9B55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CD85AE-5D71-4AF7-B901-B2BA1377DB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C25FB8-41B2-489C-9A80-52837E3B20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E1D980-4801-4621-958B-0D29757839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F0D944-1F1C-426C-B967-8527B08716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ED05E4-7EDA-474A-970B-5C85162087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1BB0ED-6FA6-4279-B8EB-F594ABEDB9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C7D439-84FC-425A-9E72-2BC1DA9B55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BB690-306F-4E3C-8091-811027FB70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5F31E-C645-4D66-9AA5-5B2EA836A36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1F033-B8DC-4DD3-A662-A0A820C05DE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B12D9-7678-40B8-9CDE-5BF32392B3B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86C87-4B17-40C8-8D70-F35B32C39E3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F54B5-7D75-43F5-A39D-3766925FCF8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6392F-8FEC-41F6-8BE6-2CC45F75745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14872-B50C-4024-88A1-EB6E6664821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AC157-F3E8-4E0B-9217-BFC0AF0287C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496E-CE7E-4196-9F0F-C6DA58DC4E2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D85A0-8117-4ACC-B409-168C91CB90C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D2EED-740B-488C-A55A-2863C18E837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19FF8-0B60-432D-AFD4-44DB9F335AF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55DB1-2935-417E-B8B3-FE5ACF8B890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5AE82-7BB6-4B3B-8F70-B0E5664A56D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D254-69A2-45CE-AF7C-2C49C3AF60B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8C7D9-F42E-47D7-91D9-60FBA58D1D9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2FCF2-EC5E-48A9-9197-5B1C3D15F89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1EC58-8FC3-4831-9A56-755D8D54358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9B94-0C41-4838-B774-CBC51153E91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1D70B-5F02-4815-9BDC-FED5B81131A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53508-B299-4F4C-8677-395B4C797C1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3791A1-12DE-43F5-9772-3D26DE8657ED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88B662-6E29-4B22-9CA2-D4A609248F1C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-4386046" y="621000"/>
            <a:ext cx="6129000" cy="5616000"/>
          </a:xfrm>
          <a:prstGeom prst="ellipse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7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2609850" y="2299097"/>
            <a:ext cx="653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50" b="0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图像分析/阈值分割</a:t>
            </a:r>
            <a:endParaRPr kumimoji="0" sz="4050" b="0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17006" y="3163491"/>
            <a:ext cx="599479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4717256" y="377428"/>
            <a:ext cx="6129338" cy="6103145"/>
          </a:xfrm>
          <a:prstGeom prst="ellipse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17286" y="4159013"/>
            <a:ext cx="368108" cy="368108"/>
          </a:xfrm>
          <a:prstGeom prst="ellipse">
            <a:avLst/>
          </a:prstGeom>
          <a:gradFill flip="none" rotWithShape="1">
            <a:gsLst>
              <a:gs pos="28000">
                <a:srgbClr val="2B30F9"/>
              </a:gs>
              <a:gs pos="100000">
                <a:srgbClr val="2B30F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85" name="图形 2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185047"/>
            <a:ext cx="315516" cy="31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/>
          <p:nvPr/>
        </p:nvSpPr>
        <p:spPr>
          <a:xfrm>
            <a:off x="3133725" y="4215765"/>
            <a:ext cx="22840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黄科纬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1914080903108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罗宏亮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1914080903119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</p:txBody>
      </p:sp>
      <p:sp>
        <p:nvSpPr>
          <p:cNvPr id="3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/>
          <p:nvPr/>
        </p:nvSpPr>
        <p:spPr>
          <a:xfrm>
            <a:off x="6395006" y="4221084"/>
            <a:ext cx="1814513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日期：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日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90462" y="4158378"/>
            <a:ext cx="368108" cy="368108"/>
          </a:xfrm>
          <a:prstGeom prst="ellipse">
            <a:avLst/>
          </a:prstGeom>
          <a:gradFill flip="none" rotWithShape="1">
            <a:gsLst>
              <a:gs pos="28000">
                <a:srgbClr val="2B30F9"/>
              </a:gs>
              <a:gs pos="100000">
                <a:srgbClr val="2B30F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91" name="图形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265" y="4221401"/>
            <a:ext cx="245269" cy="24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 rot="16200000" flipV="1">
            <a:off x="4236042" y="1224017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5400000">
            <a:off x="4251281" y="-3114383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9144000" cy="1275160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15240" y="5582841"/>
            <a:ext cx="9144000" cy="1275159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1647808" y="2346662"/>
            <a:ext cx="1836204" cy="23888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925" b="1" i="1" u="none" strike="noStrike" kern="1200" cap="none" spc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丁永康硬笔楷书新版" panose="02010609000101010101" pitchFamily="49" charset="-122"/>
                <a:cs typeface="Segoe UI Light" panose="020B0502040204020203" pitchFamily="34" charset="0"/>
              </a:rPr>
              <a:t>3</a:t>
            </a:r>
            <a:endParaRPr kumimoji="0" lang="en-US" altLang="zh-CN" sz="14925" b="1" i="1" u="none" strike="noStrike" kern="1200" cap="none" spc="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丁永康硬笔楷书新版" panose="02010609000101010101" pitchFamily="49" charset="-122"/>
              <a:cs typeface="Segoe UI Light" panose="020B0502040204020203" pitchFamily="34" charset="0"/>
            </a:endParaRPr>
          </a:p>
        </p:txBody>
      </p:sp>
      <p:sp>
        <p:nvSpPr>
          <p:cNvPr id="21516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541633" y="2687003"/>
            <a:ext cx="1560909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rgbClr val="5458FA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第二部分</a:t>
            </a:r>
            <a:endParaRPr kumimoji="0" lang="en-US" altLang="zh-CN" sz="2700" b="0" i="0" u="none" strike="noStrike" kern="1200" cap="none" spc="0" normalizeH="0" baseline="0" noProof="0">
              <a:ln>
                <a:noFill/>
              </a:ln>
              <a:solidFill>
                <a:srgbClr val="5458FA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21517" name="组合 11"/>
          <p:cNvGrpSpPr/>
          <p:nvPr/>
        </p:nvGrpSpPr>
        <p:grpSpPr bwMode="auto">
          <a:xfrm>
            <a:off x="5139452" y="2803684"/>
            <a:ext cx="448865" cy="144066"/>
            <a:chOff x="5929685" y="2420889"/>
            <a:chExt cx="598362" cy="192927"/>
          </a:xfrm>
          <a:solidFill>
            <a:srgbClr val="FAE90A"/>
          </a:solidFill>
        </p:grpSpPr>
        <p:sp>
          <p:nvSpPr>
            <p:cNvPr id="9" name="等腰三角形 8"/>
            <p:cNvSpPr/>
            <p:nvPr/>
          </p:nvSpPr>
          <p:spPr>
            <a:xfrm rot="5400000">
              <a:off x="5916548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6132403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348258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518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541871" y="3453765"/>
            <a:ext cx="3326606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实例源码分析</a:t>
            </a:r>
            <a:endParaRPr kumimoji="0" lang="en-US" altLang="zh-CN" sz="4050" b="0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7826" y="36853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065" y="65944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9981" y="132001"/>
            <a:ext cx="232171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50">
                <a:sym typeface="+mn-ea"/>
              </a:rPr>
              <a:t>实例</a:t>
            </a:r>
            <a:endParaRPr lang="en-US" altLang="zh-CN" sz="2250">
              <a:sym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2065" y="65944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85396" y="5159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8181" y="1119981"/>
            <a:ext cx="1905000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50"/>
              <a:t> 实例：生成电子签名</a:t>
            </a:r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6138" y="2449354"/>
            <a:ext cx="1377315" cy="6938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159" y="2278856"/>
            <a:ext cx="1269683" cy="11896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29" y="2449354"/>
            <a:ext cx="1299686" cy="682466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 flipV="1">
            <a:off x="3817779" y="2807018"/>
            <a:ext cx="659606" cy="2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6030913" y="2870835"/>
            <a:ext cx="812483" cy="3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817779" y="2493169"/>
            <a:ext cx="69723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50"/>
              <a:t>直方图</a:t>
            </a:r>
            <a:endParaRPr lang="zh-CN" altLang="en-US" sz="1350"/>
          </a:p>
        </p:txBody>
      </p:sp>
      <p:sp>
        <p:nvSpPr>
          <p:cNvPr id="20" name="文本框 19"/>
          <p:cNvSpPr txBox="1"/>
          <p:nvPr/>
        </p:nvSpPr>
        <p:spPr>
          <a:xfrm>
            <a:off x="6001861" y="2493169"/>
            <a:ext cx="868680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阈值分割</a:t>
            </a:r>
            <a:endParaRPr lang="zh-CN" altLang="en-US" sz="1350">
              <a:sym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90" y="4162425"/>
            <a:ext cx="1696879" cy="742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3330" y="4162425"/>
            <a:ext cx="1697831" cy="74295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14333" y="5094923"/>
            <a:ext cx="78676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</a:t>
            </a:r>
            <a:r>
              <a:rPr lang="en-US" altLang="zh-CN" sz="1350">
                <a:sym typeface="+mn-ea"/>
              </a:rPr>
              <a:t>170</a:t>
            </a:r>
            <a:endParaRPr lang="en-US" altLang="zh-CN" sz="1350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923" y="5165408"/>
            <a:ext cx="78676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</a:t>
            </a:r>
            <a:r>
              <a:rPr lang="en-US" sz="1350">
                <a:sym typeface="+mn-ea"/>
              </a:rPr>
              <a:t>140</a:t>
            </a:r>
            <a:endParaRPr lang="en-US" sz="135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676" y="4162425"/>
            <a:ext cx="1417320" cy="75342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527290" y="5094923"/>
            <a:ext cx="78676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</a:t>
            </a:r>
            <a:r>
              <a:rPr lang="en-US" altLang="zh-CN" sz="1350">
                <a:sym typeface="+mn-ea"/>
              </a:rPr>
              <a:t>175</a:t>
            </a:r>
            <a:endParaRPr lang="zh-CN" altLang="en-US" sz="135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0775" y="4162425"/>
            <a:ext cx="1360170" cy="72913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261769" y="5165408"/>
            <a:ext cx="78676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</a:t>
            </a:r>
            <a:r>
              <a:rPr lang="en-US" altLang="zh-CN" sz="1350">
                <a:sym typeface="+mn-ea"/>
              </a:rPr>
              <a:t>17</a:t>
            </a:r>
            <a:r>
              <a:rPr lang="en-US" sz="1350">
                <a:sym typeface="+mn-ea"/>
              </a:rPr>
              <a:t>4</a:t>
            </a:r>
            <a:endParaRPr lang="en-US" sz="1350"/>
          </a:p>
        </p:txBody>
      </p:sp>
      <p:sp>
        <p:nvSpPr>
          <p:cNvPr id="29" name="文本框 28"/>
          <p:cNvSpPr txBox="1"/>
          <p:nvPr/>
        </p:nvSpPr>
        <p:spPr>
          <a:xfrm>
            <a:off x="7613968" y="3432334"/>
            <a:ext cx="699770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</a:t>
            </a:r>
            <a:r>
              <a:rPr lang="en-US" sz="1350">
                <a:sym typeface="+mn-ea"/>
              </a:rPr>
              <a:t>98</a:t>
            </a:r>
            <a:endParaRPr 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8191" y="2474119"/>
            <a:ext cx="1558290" cy="7972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36396" y="586342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35" y="877253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68551" y="349806"/>
            <a:ext cx="232171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5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阈值分割方法</a:t>
            </a:r>
            <a:endParaRPr lang="zh-CN" altLang="en-US" sz="225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35" y="877253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3966" y="269395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630" y="1952149"/>
            <a:ext cx="2118836" cy="154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50"/>
              <a:t>1、Otsu阈值分割</a:t>
            </a:r>
            <a:endParaRPr lang="zh-CN" altLang="en-US" sz="1350"/>
          </a:p>
          <a:p>
            <a:endParaRPr lang="zh-CN" altLang="en-US" sz="1350"/>
          </a:p>
          <a:p>
            <a:r>
              <a:rPr lang="zh-CN" altLang="en-US" sz="1350"/>
              <a:t>2、自适应阈值分割</a:t>
            </a:r>
            <a:endParaRPr lang="zh-CN" altLang="en-US" sz="1350"/>
          </a:p>
          <a:p>
            <a:endParaRPr lang="zh-CN" altLang="en-US" sz="1350"/>
          </a:p>
          <a:p>
            <a:r>
              <a:rPr lang="zh-CN" altLang="en-US" sz="1350"/>
              <a:t>3、 最大熵阈值分割法</a:t>
            </a:r>
            <a:endParaRPr lang="zh-CN" altLang="en-US" sz="1350"/>
          </a:p>
          <a:p>
            <a:endParaRPr lang="zh-CN" altLang="en-US" sz="1350"/>
          </a:p>
          <a:p>
            <a:r>
              <a:rPr lang="zh-CN" altLang="en-US" sz="1350"/>
              <a:t>4、 </a:t>
            </a:r>
            <a:r>
              <a:rPr lang="zh-CN" altLang="en-US" sz="1350">
                <a:solidFill>
                  <a:srgbClr val="FF0000"/>
                </a:solidFill>
              </a:rPr>
              <a:t>迭代阈值分割</a:t>
            </a:r>
            <a:endParaRPr lang="zh-CN" altLang="en-US" sz="135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8" y="4413885"/>
            <a:ext cx="1958340" cy="11858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321" y="2118836"/>
            <a:ext cx="4840129" cy="34809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18" y="3628549"/>
            <a:ext cx="2759869" cy="46720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958215" y="1186180"/>
            <a:ext cx="7570470" cy="5140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//////////////////////////////////////////////////////////////////////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// 图像分析与检测函数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//////////////////////////////////////////////////////////////////////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/*************************************************************************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函数名称：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  ThresholdDIB()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参数: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  LPSTR lpDIBBits    - 指向源DIB图像指针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  LONG  lWidth       - 源图像宽度（象素数）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  LONG  lHeight      - 源图像高度（象素数）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返回值: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  BOOL               - 运算成功返回TRUE，否则返回FALSE。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说明: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 该函数用于对图像进行阈值分割运算。 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************************************************************************/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BOOL CDibImage::ThresholdDIB(LPSTR lpDIBBits,LONG lWidth, LONG lHeight)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{		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LPSTR	lpSrc;				// 指向源图像的指针	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LPSTR	lpDst;				// 指向缓存图像的指针	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LPSTR	lpNewDIBBits;		// 指向缓存DIB图像的指针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HLOCAL	hNewDIBBits;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long i,j;					// 循环变量	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unsigned char pixel;		// 像素值	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	long lHistogram[256];		// 直方图数组</a:t>
            </a:r>
            <a:endParaRPr lang="zh-CN" altLang="en-US" sz="105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741045" y="1263015"/>
            <a:ext cx="739838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/>
              <a:t>iMaxGrayValue = 0;</a:t>
            </a:r>
            <a:endParaRPr lang="zh-CN" altLang="en-US" sz="1400" b="1"/>
          </a:p>
          <a:p>
            <a:r>
              <a:rPr lang="zh-CN" altLang="en-US" sz="1400" b="1"/>
              <a:t>	iMinGrayValue = 255;</a:t>
            </a:r>
            <a:endParaRPr lang="zh-CN" altLang="en-US" sz="1400" b="1"/>
          </a:p>
          <a:p>
            <a:r>
              <a:rPr lang="zh-CN" altLang="en-US" sz="1400" b="1"/>
              <a:t>	for (i = 0;i &lt; lWidth ;i++)</a:t>
            </a:r>
            <a:endParaRPr lang="zh-CN" altLang="en-US" sz="1400" b="1"/>
          </a:p>
          <a:p>
            <a:r>
              <a:rPr lang="zh-CN" altLang="en-US" sz="1400" b="1"/>
              <a:t>	{</a:t>
            </a:r>
            <a:endParaRPr lang="zh-CN" altLang="en-US" sz="1400" b="1"/>
          </a:p>
          <a:p>
            <a:r>
              <a:rPr lang="zh-CN" altLang="en-US" sz="1400" b="1"/>
              <a:t>		for(j = 0;j &lt; lHeight ;j++)</a:t>
            </a:r>
            <a:endParaRPr lang="zh-CN" altLang="en-US" sz="1400" b="1"/>
          </a:p>
          <a:p>
            <a:r>
              <a:rPr lang="zh-CN" altLang="en-US" sz="1400" b="1"/>
              <a:t>		{</a:t>
            </a:r>
            <a:endParaRPr lang="zh-CN" altLang="en-US" sz="1400" b="1"/>
          </a:p>
          <a:p>
            <a:r>
              <a:rPr lang="zh-CN" altLang="en-US" sz="1400" b="1"/>
              <a:t>			// 指向源图像倒数第j行，第i个象素的指针			</a:t>
            </a:r>
            <a:endParaRPr lang="zh-CN" altLang="en-US" sz="1400" b="1"/>
          </a:p>
          <a:p>
            <a:r>
              <a:rPr lang="zh-CN" altLang="en-US" sz="1400" b="1"/>
              <a:t>			lpSrc = (char *)lpDIBBits + lLineBytes * j + i;</a:t>
            </a:r>
            <a:endParaRPr lang="zh-CN" altLang="en-US" sz="1400" b="1"/>
          </a:p>
          <a:p>
            <a:r>
              <a:rPr lang="zh-CN" altLang="en-US" sz="1400" b="1"/>
              <a:t>			pixel = (unsigned char)*lpSrc;</a:t>
            </a:r>
            <a:endParaRPr lang="zh-CN" altLang="en-US" sz="1400" b="1"/>
          </a:p>
          <a:p>
            <a:r>
              <a:rPr lang="zh-CN" altLang="en-US" sz="1400" b="1"/>
              <a:t>			</a:t>
            </a:r>
            <a:endParaRPr lang="zh-CN" altLang="en-US" sz="1400" b="1"/>
          </a:p>
          <a:p>
            <a:r>
              <a:rPr lang="zh-CN" altLang="en-US" sz="1400" b="1"/>
              <a:t>			lHistogram[pixel]++;</a:t>
            </a:r>
            <a:endParaRPr lang="zh-CN" altLang="en-US" sz="1400" b="1"/>
          </a:p>
          <a:p>
            <a:r>
              <a:rPr lang="zh-CN" altLang="en-US" sz="1400" b="1"/>
              <a:t>			//修改最大，最小灰度值</a:t>
            </a:r>
            <a:endParaRPr lang="zh-CN" altLang="en-US" sz="1400" b="1"/>
          </a:p>
          <a:p>
            <a:r>
              <a:rPr lang="zh-CN" altLang="en-US" sz="1400" b="1"/>
              <a:t>			if(iMinGrayValue &gt; pixel)</a:t>
            </a:r>
            <a:endParaRPr lang="zh-CN" altLang="en-US" sz="1400" b="1"/>
          </a:p>
          <a:p>
            <a:r>
              <a:rPr lang="zh-CN" altLang="en-US" sz="1400" b="1"/>
              <a:t>			{</a:t>
            </a:r>
            <a:endParaRPr lang="zh-CN" altLang="en-US" sz="1400" b="1"/>
          </a:p>
          <a:p>
            <a:r>
              <a:rPr lang="zh-CN" altLang="en-US" sz="1400" b="1"/>
              <a:t>				iMinGrayValue = pixel;</a:t>
            </a:r>
            <a:endParaRPr lang="zh-CN" altLang="en-US" sz="1400" b="1"/>
          </a:p>
          <a:p>
            <a:r>
              <a:rPr lang="zh-CN" altLang="en-US" sz="1400" b="1"/>
              <a:t>			}</a:t>
            </a:r>
            <a:endParaRPr lang="zh-CN" altLang="en-US" sz="1400" b="1"/>
          </a:p>
          <a:p>
            <a:r>
              <a:rPr lang="zh-CN" altLang="en-US" sz="1400" b="1"/>
              <a:t>			if(iMaxGrayValue &lt; pixel)</a:t>
            </a:r>
            <a:endParaRPr lang="zh-CN" altLang="en-US" sz="1400" b="1"/>
          </a:p>
          <a:p>
            <a:r>
              <a:rPr lang="zh-CN" altLang="en-US" sz="1400" b="1"/>
              <a:t>			{</a:t>
            </a:r>
            <a:endParaRPr lang="zh-CN" altLang="en-US" sz="1400" b="1"/>
          </a:p>
          <a:p>
            <a:r>
              <a:rPr lang="zh-CN" altLang="en-US" sz="1400" b="1"/>
              <a:t>				iMaxGrayValue = pixel;</a:t>
            </a:r>
            <a:endParaRPr lang="zh-CN" altLang="en-US" sz="1400" b="1"/>
          </a:p>
          <a:p>
            <a:r>
              <a:rPr lang="zh-CN" altLang="en-US" sz="1400" b="1"/>
              <a:t>			}</a:t>
            </a:r>
            <a:endParaRPr lang="zh-CN" altLang="en-US" sz="1400" b="1"/>
          </a:p>
          <a:p>
            <a:r>
              <a:rPr lang="zh-CN" altLang="en-US" sz="1400" b="1"/>
              <a:t>		}</a:t>
            </a:r>
            <a:endParaRPr lang="zh-CN" altLang="en-US" sz="1400" b="1"/>
          </a:p>
          <a:p>
            <a:r>
              <a:rPr lang="zh-CN" altLang="en-US" sz="1400" b="1"/>
              <a:t>	}</a:t>
            </a:r>
            <a:endParaRPr lang="zh-CN" altLang="en-US" sz="14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741045" y="1263015"/>
            <a:ext cx="73983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浅谈char类型范围</a:t>
            </a:r>
            <a:endParaRPr lang="zh-CN" altLang="en-US" sz="1400" b="1"/>
          </a:p>
        </p:txBody>
      </p:sp>
      <p:sp>
        <p:nvSpPr>
          <p:cNvPr id="3" name="文本框 2"/>
          <p:cNvSpPr txBox="1"/>
          <p:nvPr/>
        </p:nvSpPr>
        <p:spPr>
          <a:xfrm>
            <a:off x="685800" y="1720215"/>
            <a:ext cx="83743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signed char 类型的范围为 -128~127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char 型，8位，用二进制表示为 0000 0000 ~ 1111 1111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unsigned char 的范围为 0~ 255</a:t>
            </a:r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r>
              <a:rPr lang="zh-CN" altLang="en-US" sz="1400">
                <a:solidFill>
                  <a:srgbClr val="FF0000"/>
                </a:solidFill>
              </a:rPr>
              <a:t>当char类型的值为正时，转换后的值为原值。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zh-CN" altLang="en-US" sz="1400">
                <a:solidFill>
                  <a:srgbClr val="FF0000"/>
                </a:solidFill>
              </a:rPr>
              <a:t>当char类型为负时，原始值的符号位会转为数据位，即结果值为原始值补码代表的无符号值。具体计算公式为，</a:t>
            </a:r>
            <a:endParaRPr lang="zh-CN" altLang="en-US" sz="1400">
              <a:solidFill>
                <a:srgbClr val="FF0000"/>
              </a:solidFill>
            </a:endParaRPr>
          </a:p>
          <a:p>
            <a:r>
              <a:rPr lang="zh-CN" altLang="en-US" sz="1400">
                <a:solidFill>
                  <a:srgbClr val="FF0000"/>
                </a:solidFill>
              </a:rPr>
              <a:t>结果值=256+原始值。</a:t>
            </a:r>
            <a:endParaRPr lang="zh-CN" altLang="en-US" sz="1400">
              <a:solidFill>
                <a:srgbClr val="FF0000"/>
              </a:solidFill>
            </a:endParaRPr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 </a:t>
            </a:r>
            <a:endParaRPr lang="zh-CN" altLang="en-US" sz="1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239510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3" name="文本框 2"/>
          <p:cNvSpPr txBox="1"/>
          <p:nvPr/>
        </p:nvSpPr>
        <p:spPr>
          <a:xfrm>
            <a:off x="3696335" y="102743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DIB结构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8215" y="1473200"/>
            <a:ext cx="614108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DIB(Device-indepentent bitmap)的与设备无关性主要体现在以下两个方面：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DIB的颜色模式与设备无关。例如，一个256色的DIB即可以在真彩色显示模式下使用，也可以在16色模式下使用。</a:t>
            </a:r>
            <a:endParaRPr lang="zh-CN" altLang="en-US"/>
          </a:p>
          <a:p>
            <a:r>
              <a:rPr lang="zh-CN" altLang="en-US"/>
              <a:t>256色以下(包括256色)的DIB拥有自己的颜色表，像素的颜色独立于系统调色板。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215" y="4163060"/>
            <a:ext cx="498221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由于DIB不依赖于具体设备，因此可以用来永久性地保存图象。DIB一般是以*.BMP文件的形式保存在磁盘中的，有时也会保存在*.DIB文件中。运行在不同输出设备下的应用程序可以通过DIB来交换图象。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3449955"/>
            <a:ext cx="2508885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3" name="文本框 2"/>
          <p:cNvSpPr txBox="1"/>
          <p:nvPr/>
        </p:nvSpPr>
        <p:spPr>
          <a:xfrm>
            <a:off x="929640" y="1564005"/>
            <a:ext cx="77514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一个BITMAPINFO结构和一个存储像素阵列的数组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BITMAPINFO描述了位图的大小，颜色模式和调色板等各种属性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0680" y="2957195"/>
            <a:ext cx="61410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 typedef struct tagBITMAPINFO {</a:t>
            </a:r>
            <a:endParaRPr lang="zh-CN" altLang="en-US"/>
          </a:p>
          <a:p>
            <a:r>
              <a:rPr lang="zh-CN" altLang="en-US"/>
              <a:t>                 BITMAPINFOHEADER bmiHeader;</a:t>
            </a:r>
            <a:endParaRPr lang="zh-CN" altLang="en-US"/>
          </a:p>
          <a:p>
            <a:r>
              <a:rPr lang="zh-CN" altLang="en-US"/>
              <a:t>                 RGBQUAD bmiColors[1]; //颜色表</a:t>
            </a:r>
            <a:endParaRPr lang="zh-CN" altLang="en-US"/>
          </a:p>
          <a:p>
            <a:r>
              <a:rPr lang="zh-CN" altLang="en-US"/>
              <a:t>                 } BITMAPINFO;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67915" y="5008245"/>
            <a:ext cx="2805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bit  map  infoheader   bmi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5" name="文本框 4"/>
          <p:cNvSpPr txBox="1"/>
          <p:nvPr/>
        </p:nvSpPr>
        <p:spPr>
          <a:xfrm>
            <a:off x="1042035" y="1021080"/>
            <a:ext cx="341884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typedef struct tagRGBQUAD {</a:t>
            </a:r>
            <a:endParaRPr lang="zh-CN" altLang="en-US"/>
          </a:p>
          <a:p>
            <a:r>
              <a:rPr lang="zh-CN" altLang="en-US"/>
              <a:t>  BYTE    rgbBlue;</a:t>
            </a:r>
            <a:endParaRPr lang="zh-CN" altLang="en-US"/>
          </a:p>
          <a:p>
            <a:r>
              <a:rPr lang="zh-CN" altLang="en-US"/>
              <a:t>  BYTE    rgbGreen;</a:t>
            </a:r>
            <a:endParaRPr lang="zh-CN" altLang="en-US"/>
          </a:p>
          <a:p>
            <a:r>
              <a:rPr lang="zh-CN" altLang="en-US"/>
              <a:t>  BYTE    rgbRed;</a:t>
            </a:r>
            <a:endParaRPr lang="zh-CN" altLang="en-US"/>
          </a:p>
          <a:p>
            <a:r>
              <a:rPr lang="zh-CN" altLang="en-US"/>
              <a:t>  BYTE    rgbReserved;     </a:t>
            </a:r>
            <a:endParaRPr lang="zh-CN" altLang="en-US"/>
          </a:p>
          <a:p>
            <a:r>
              <a:rPr lang="zh-CN" altLang="en-US"/>
              <a:t>} RGBQUAD;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2035" y="4439285"/>
            <a:ext cx="30308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RGBQUAD结构中的颜色顺序是BGR，而不是平常的RGB。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47665" y="1123950"/>
            <a:ext cx="25400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rgbBlue、rgbGreen、rgbRed：分别指定蓝、绿、红色的强度。rgbReserved是保留值，设置为0。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11" name="文本框 10"/>
          <p:cNvSpPr txBox="1"/>
          <p:nvPr/>
        </p:nvSpPr>
        <p:spPr>
          <a:xfrm>
            <a:off x="1042035" y="5314315"/>
            <a:ext cx="33185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Windows CE 不支持rgbReserved，应该初始化为0</a:t>
            </a:r>
            <a:endParaRPr lang="zh-CN" altLang="en-US"/>
          </a:p>
        </p:txBody>
      </p:sp>
      <p:pic>
        <p:nvPicPr>
          <p:cNvPr id="12" name="图片 11" descr="Tektronix_Y400_NetTek_Analyzer_20150519_1044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320" y="3488055"/>
            <a:ext cx="3179445" cy="238506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47665" y="5959475"/>
            <a:ext cx="366331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/>
              <a:t>搭载了Windows CE系统的Tektronix Y400 NetTek Analyzer</a:t>
            </a:r>
            <a:endParaRPr lang="zh-CN" altLang="en-US" sz="1000"/>
          </a:p>
        </p:txBody>
      </p:sp>
      <p:sp>
        <p:nvSpPr>
          <p:cNvPr id="14" name="文本框 13"/>
          <p:cNvSpPr txBox="1"/>
          <p:nvPr/>
        </p:nvSpPr>
        <p:spPr>
          <a:xfrm>
            <a:off x="1096010" y="3610610"/>
            <a:ext cx="3730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/>
              <a:t>为了压缩数据，使用24位表示一个像素，不保存透明值（alpha分量），所以使用rgbReserved。既然是保留不用的，设置成多少都可以。但是一般设置成0。</a:t>
            </a:r>
            <a:endParaRPr lang="zh-CN" altLang="en-US" sz="10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3" name="文本框 2"/>
          <p:cNvSpPr txBox="1"/>
          <p:nvPr/>
        </p:nvSpPr>
        <p:spPr>
          <a:xfrm>
            <a:off x="958215" y="1797050"/>
            <a:ext cx="66548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在内存中，位图的一行通常以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BBGGRR00   BBGGRR00     BBGGRR00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的</a:t>
            </a:r>
            <a:r>
              <a:rPr lang="zh-CN" altLang="en-US"/>
              <a:t>格式存储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2335" y="4538345"/>
            <a:ext cx="66548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如果位图将红色，绿色和蓝色强度指定为字节（在0..255范围内），并且不包含alpha通道，则每个像素只需要三个字节。因此每个像素有一个未使用的字节。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/>
          <p:cNvSpPr/>
          <p:nvPr/>
        </p:nvSpPr>
        <p:spPr>
          <a:xfrm>
            <a:off x="3113838" y="728662"/>
            <a:ext cx="808490" cy="6589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4251280" y="-4265185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9144000" cy="465535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3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654028" y="719138"/>
            <a:ext cx="1835944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50" b="0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Segoe UI Light" panose="020B0502040204020203" pitchFamily="34" charset="0"/>
              </a:rPr>
              <a:t>目录 </a:t>
            </a:r>
            <a:endParaRPr kumimoji="0" lang="en-US" altLang="zh-CN" sz="4950" b="0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Segoe UI Light" panose="020B0502040204020203" pitchFamily="34" charset="0"/>
            </a:endParaRPr>
          </a:p>
        </p:txBody>
      </p:sp>
      <p:sp>
        <p:nvSpPr>
          <p:cNvPr id="5131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734991" y="1415654"/>
            <a:ext cx="167401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1" u="none" strike="noStrike" kern="1200" cap="none" spc="0" normalizeH="0" baseline="0" noProof="0">
                <a:ln>
                  <a:noFill/>
                </a:ln>
                <a:solidFill>
                  <a:srgbClr val="5458FA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contents</a:t>
            </a:r>
            <a:endParaRPr kumimoji="0" lang="en-US" altLang="zh-CN" sz="1800" b="1" i="1" u="none" strike="noStrike" kern="1200" cap="none" spc="0" normalizeH="0" baseline="0" noProof="0">
              <a:ln>
                <a:noFill/>
              </a:ln>
              <a:solidFill>
                <a:srgbClr val="5458FA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5132" name="组合 3"/>
          <p:cNvGrpSpPr/>
          <p:nvPr/>
        </p:nvGrpSpPr>
        <p:grpSpPr bwMode="auto">
          <a:xfrm>
            <a:off x="1184593" y="3006487"/>
            <a:ext cx="3061811" cy="431006"/>
            <a:chOff x="5942056" y="1772816"/>
            <a:chExt cx="4082028" cy="576000"/>
          </a:xfrm>
        </p:grpSpPr>
        <p:grpSp>
          <p:nvGrpSpPr>
            <p:cNvPr id="5164" name="组合 2"/>
            <p:cNvGrpSpPr/>
            <p:nvPr/>
          </p:nvGrpSpPr>
          <p:grpSpPr bwMode="auto">
            <a:xfrm>
              <a:off x="5942056" y="1772816"/>
              <a:ext cx="576000" cy="576000"/>
              <a:chOff x="5473329" y="1772816"/>
              <a:chExt cx="576000" cy="5760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473329" y="1772816"/>
                <a:ext cx="576000" cy="576000"/>
              </a:xfrm>
              <a:prstGeom prst="ellipse">
                <a:avLst/>
              </a:prstGeom>
              <a:solidFill>
                <a:srgbClr val="2B30F9"/>
              </a:solidFill>
              <a:ln w="34925">
                <a:gradFill flip="none" rotWithShape="1">
                  <a:gsLst>
                    <a:gs pos="0">
                      <a:srgbClr val="2B30F9">
                        <a:alpha val="43000"/>
                      </a:srgbClr>
                    </a:gs>
                    <a:gs pos="100000">
                      <a:srgbClr val="2B30F9">
                        <a:alpha val="1000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69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  <p:cNvSpPr txBox="1">
                <a:spLocks noChangeArrowheads="1"/>
              </p:cNvSpPr>
              <p:nvPr/>
            </p:nvSpPr>
            <p:spPr bwMode="auto">
              <a:xfrm>
                <a:off x="5485685" y="1860761"/>
                <a:ext cx="551289" cy="430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Segoe UI Light" panose="020B0502040204020203" pitchFamily="34" charset="0"/>
                  </a:rPr>
                  <a:t>01</a:t>
                </a:r>
                <a:endParaRPr kumimoji="0" lang="en-US" altLang="zh-CN" sz="15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23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<p:cNvSpPr txBox="1"/>
            <p:nvPr/>
          </p:nvSpPr>
          <p:spPr>
            <a:xfrm>
              <a:off x="6817003" y="1846009"/>
              <a:ext cx="3207081" cy="460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sz="1650" noProof="0">
                  <a:ln>
                    <a:noFill/>
                  </a:ln>
                  <a:solidFill>
                    <a:srgbClr val="171CF9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Segoe UI Light" panose="020B0502040204020203" pitchFamily="34" charset="0"/>
                  <a:sym typeface="+mn-ea"/>
                </a:rPr>
                <a:t>阈值分割</a:t>
              </a:r>
              <a:r>
                <a:rPr lang="zh-CN" sz="1650" noProof="0">
                  <a:ln>
                    <a:noFill/>
                  </a:ln>
                  <a:solidFill>
                    <a:srgbClr val="171CF9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Segoe UI Light" panose="020B0502040204020203" pitchFamily="34" charset="0"/>
                  <a:sym typeface="+mn-ea"/>
                </a:rPr>
                <a:t>原理</a:t>
              </a:r>
              <a:r>
                <a:rPr lang="zh-CN" altLang="en-US" sz="1650" noProof="0">
                  <a:ln>
                    <a:noFill/>
                  </a:ln>
                  <a:solidFill>
                    <a:srgbClr val="171CF9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Segoe UI Light" panose="020B0502040204020203" pitchFamily="34" charset="0"/>
                  <a:sym typeface="+mn-ea"/>
                </a:rPr>
                <a:t>及应用</a:t>
              </a:r>
              <a:endParaRPr kumimoji="0" lang="en-US" altLang="zh-CN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5133" name="组合 4"/>
          <p:cNvGrpSpPr/>
          <p:nvPr/>
        </p:nvGrpSpPr>
        <p:grpSpPr bwMode="auto">
          <a:xfrm>
            <a:off x="5408930" y="3006487"/>
            <a:ext cx="2357438" cy="431006"/>
            <a:chOff x="5942056" y="2636363"/>
            <a:chExt cx="3142952" cy="576000"/>
          </a:xfrm>
        </p:grpSpPr>
        <p:grpSp>
          <p:nvGrpSpPr>
            <p:cNvPr id="5158" name="组合 24"/>
            <p:cNvGrpSpPr/>
            <p:nvPr/>
          </p:nvGrpSpPr>
          <p:grpSpPr bwMode="auto">
            <a:xfrm>
              <a:off x="5942056" y="2636363"/>
              <a:ext cx="576000" cy="576000"/>
              <a:chOff x="5473329" y="1772816"/>
              <a:chExt cx="576000" cy="576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473329" y="1772816"/>
                <a:ext cx="576000" cy="576000"/>
              </a:xfrm>
              <a:prstGeom prst="ellipse">
                <a:avLst/>
              </a:prstGeom>
              <a:solidFill>
                <a:srgbClr val="2B30F9"/>
              </a:solidFill>
              <a:ln w="34925">
                <a:gradFill flip="none" rotWithShape="1">
                  <a:gsLst>
                    <a:gs pos="0">
                      <a:srgbClr val="2B30F9">
                        <a:alpha val="43000"/>
                      </a:srgbClr>
                    </a:gs>
                    <a:gs pos="100000">
                      <a:srgbClr val="2B30F9">
                        <a:alpha val="1000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63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  <p:cNvSpPr txBox="1">
                <a:spLocks noChangeArrowheads="1"/>
              </p:cNvSpPr>
              <p:nvPr/>
            </p:nvSpPr>
            <p:spPr bwMode="auto">
              <a:xfrm>
                <a:off x="5485685" y="1860761"/>
                <a:ext cx="551289" cy="430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Segoe UI Light" panose="020B0502040204020203" pitchFamily="34" charset="0"/>
                  </a:rPr>
                  <a:t>02</a:t>
                </a:r>
                <a:endParaRPr kumimoji="0" lang="en-US" altLang="zh-CN" sz="15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31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<p:cNvSpPr txBox="1"/>
            <p:nvPr/>
          </p:nvSpPr>
          <p:spPr>
            <a:xfrm>
              <a:off x="6816686" y="2709556"/>
              <a:ext cx="2268322" cy="460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50" noProof="0">
                  <a:ln>
                    <a:noFill/>
                  </a:ln>
                  <a:solidFill>
                    <a:srgbClr val="171CF9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Segoe UI Light" panose="020B0502040204020203" pitchFamily="34" charset="0"/>
                  <a:sym typeface="+mn-ea"/>
                </a:rPr>
                <a:t>效果演示</a:t>
              </a:r>
              <a:endParaRPr kumimoji="0" lang="en-US" altLang="zh-CN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5134" name="组合 5"/>
          <p:cNvGrpSpPr/>
          <p:nvPr/>
        </p:nvGrpSpPr>
        <p:grpSpPr bwMode="auto">
          <a:xfrm>
            <a:off x="1184593" y="3862546"/>
            <a:ext cx="2357438" cy="432197"/>
            <a:chOff x="5942056" y="3429612"/>
            <a:chExt cx="3142952" cy="576000"/>
          </a:xfrm>
        </p:grpSpPr>
        <p:grpSp>
          <p:nvGrpSpPr>
            <p:cNvPr id="5152" name="组合 32"/>
            <p:cNvGrpSpPr/>
            <p:nvPr/>
          </p:nvGrpSpPr>
          <p:grpSpPr bwMode="auto">
            <a:xfrm>
              <a:off x="5942056" y="3429612"/>
              <a:ext cx="576000" cy="576000"/>
              <a:chOff x="5473329" y="1772816"/>
              <a:chExt cx="576000" cy="576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473329" y="1772816"/>
                <a:ext cx="576000" cy="576000"/>
              </a:xfrm>
              <a:prstGeom prst="ellipse">
                <a:avLst/>
              </a:prstGeom>
              <a:solidFill>
                <a:srgbClr val="2B30F9"/>
              </a:solidFill>
              <a:ln w="34925">
                <a:gradFill flip="none" rotWithShape="1">
                  <a:gsLst>
                    <a:gs pos="0">
                      <a:srgbClr val="2B30F9">
                        <a:alpha val="43000"/>
                      </a:srgbClr>
                    </a:gs>
                    <a:gs pos="100000">
                      <a:srgbClr val="2B30F9">
                        <a:alpha val="1000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57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  <p:cNvSpPr txBox="1">
                <a:spLocks noChangeArrowheads="1"/>
              </p:cNvSpPr>
              <p:nvPr/>
            </p:nvSpPr>
            <p:spPr bwMode="auto">
              <a:xfrm>
                <a:off x="5485685" y="1860761"/>
                <a:ext cx="551289" cy="429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Segoe UI Light" panose="020B0502040204020203" pitchFamily="34" charset="0"/>
                  </a:rPr>
                  <a:t>03</a:t>
                </a:r>
                <a:endParaRPr kumimoji="0" lang="en-US" altLang="zh-CN" sz="15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36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<p:cNvSpPr txBox="1"/>
            <p:nvPr/>
          </p:nvSpPr>
          <p:spPr>
            <a:xfrm>
              <a:off x="6816686" y="3502604"/>
              <a:ext cx="2268322" cy="4595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50" noProof="0">
                  <a:ln>
                    <a:noFill/>
                  </a:ln>
                  <a:solidFill>
                    <a:srgbClr val="171CF9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Segoe UI Light" panose="020B0502040204020203" pitchFamily="34" charset="0"/>
                  <a:sym typeface="+mn-ea"/>
                </a:rPr>
                <a:t>实例源码分析</a:t>
              </a:r>
              <a:endParaRPr kumimoji="0" lang="en-US" altLang="zh-CN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5135" name="组合 7"/>
          <p:cNvGrpSpPr/>
          <p:nvPr/>
        </p:nvGrpSpPr>
        <p:grpSpPr bwMode="auto">
          <a:xfrm>
            <a:off x="5408930" y="3862546"/>
            <a:ext cx="2357438" cy="432197"/>
            <a:chOff x="5942056" y="4436628"/>
            <a:chExt cx="3142952" cy="576000"/>
          </a:xfrm>
        </p:grpSpPr>
        <p:grpSp>
          <p:nvGrpSpPr>
            <p:cNvPr id="5146" name="组合 36"/>
            <p:cNvGrpSpPr/>
            <p:nvPr/>
          </p:nvGrpSpPr>
          <p:grpSpPr bwMode="auto">
            <a:xfrm>
              <a:off x="5942056" y="4436628"/>
              <a:ext cx="576000" cy="576000"/>
              <a:chOff x="5473329" y="1772816"/>
              <a:chExt cx="576000" cy="5760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473329" y="1772816"/>
                <a:ext cx="576000" cy="576000"/>
              </a:xfrm>
              <a:prstGeom prst="ellipse">
                <a:avLst/>
              </a:prstGeom>
              <a:solidFill>
                <a:srgbClr val="2B30F9"/>
              </a:solidFill>
              <a:ln w="34925">
                <a:gradFill flip="none" rotWithShape="1">
                  <a:gsLst>
                    <a:gs pos="0">
                      <a:srgbClr val="2B30F9">
                        <a:alpha val="43000"/>
                      </a:srgbClr>
                    </a:gs>
                    <a:gs pos="100000">
                      <a:srgbClr val="2B30F9">
                        <a:alpha val="1000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51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  <p:cNvSpPr txBox="1">
                <a:spLocks noChangeArrowheads="1"/>
              </p:cNvSpPr>
              <p:nvPr/>
            </p:nvSpPr>
            <p:spPr bwMode="auto">
              <a:xfrm>
                <a:off x="5485685" y="1860761"/>
                <a:ext cx="551289" cy="429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Segoe UI Light" panose="020B0502040204020203" pitchFamily="34" charset="0"/>
                  </a:rPr>
                  <a:t>04</a:t>
                </a:r>
                <a:endParaRPr kumimoji="0" lang="en-US" altLang="zh-CN" sz="15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4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<p:cNvSpPr txBox="1"/>
            <p:nvPr/>
          </p:nvSpPr>
          <p:spPr>
            <a:xfrm>
              <a:off x="6816686" y="4509620"/>
              <a:ext cx="2268322" cy="4595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5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Segoe UI Light" panose="020B0502040204020203" pitchFamily="34" charset="0"/>
                  <a:sym typeface="+mn-ea"/>
                </a:rPr>
                <a:t>参考文献</a:t>
              </a:r>
              <a:endParaRPr kumimoji="0" lang="en-US" altLang="zh-CN" sz="16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endParaRPr>
            </a:p>
          </p:txBody>
        </p:sp>
      </p:grpSp>
      <p:sp>
        <p:nvSpPr>
          <p:cNvPr id="47" name="矩形: 圆角 46"/>
          <p:cNvSpPr/>
          <p:nvPr/>
        </p:nvSpPr>
        <p:spPr>
          <a:xfrm>
            <a:off x="5470562" y="1476315"/>
            <a:ext cx="808490" cy="6589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3" name="文本框 2"/>
          <p:cNvSpPr txBox="1"/>
          <p:nvPr/>
        </p:nvSpPr>
        <p:spPr>
          <a:xfrm>
            <a:off x="1212850" y="2829560"/>
            <a:ext cx="64789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BMP文件存储数据时，图像的扫描方式是按从左到右、从下到上的顺序。 由于BMP文件格式是Windows环境中交换与图有关的数据的一种标准，因此在Windows环境中运行的图形图像软件都支持BMP图像格式。 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8290" y="2181225"/>
            <a:ext cx="2825750" cy="2559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850" y="2212975"/>
            <a:ext cx="281305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485" y="2087245"/>
            <a:ext cx="4343400" cy="2355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88795" y="5148580"/>
            <a:ext cx="72910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long lHistogram[256];		// 直方图数组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812800" y="756920"/>
            <a:ext cx="841311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/>
              <a:t>//迭代求最佳阈值</a:t>
            </a:r>
            <a:endParaRPr lang="zh-CN" altLang="en-US" sz="1400" b="1"/>
          </a:p>
          <a:p>
            <a:r>
              <a:rPr lang="zh-CN" altLang="en-US" sz="1400" b="1"/>
              <a:t>	iNewThreshold = (iMinGrayValue + iMaxGrayValue)/2;</a:t>
            </a:r>
            <a:endParaRPr lang="zh-CN" altLang="en-US" sz="1400" b="1"/>
          </a:p>
          <a:p>
            <a:r>
              <a:rPr lang="zh-CN" altLang="en-US" sz="1400" b="1"/>
              <a:t>	iThreshold = 0;</a:t>
            </a:r>
            <a:endParaRPr lang="zh-CN" altLang="en-US" sz="1400" b="1"/>
          </a:p>
          <a:p>
            <a:r>
              <a:rPr lang="zh-CN" altLang="en-US" sz="1400" b="1"/>
              <a:t>	for(iIterationTimes = 0; iThreshold != iNewThreshold &amp;&amp; </a:t>
            </a:r>
            <a:endParaRPr lang="zh-CN" altLang="en-US" sz="1400" b="1"/>
          </a:p>
          <a:p>
            <a:r>
              <a:rPr lang="zh-CN" altLang="en-US" sz="1400" b="1"/>
              <a:t>		iIterationTimes &lt; 100;iIterationTimes ++)</a:t>
            </a:r>
            <a:endParaRPr lang="zh-CN" altLang="en-US" sz="1400" b="1"/>
          </a:p>
          <a:p>
            <a:r>
              <a:rPr lang="zh-CN" altLang="en-US" sz="1400" b="1"/>
              <a:t>	{</a:t>
            </a:r>
            <a:endParaRPr lang="zh-CN" altLang="en-US" sz="1400" b="1"/>
          </a:p>
          <a:p>
            <a:r>
              <a:rPr lang="zh-CN" altLang="en-US" sz="1400" b="1"/>
              <a:t>		iThreshold = iNewThreshold;</a:t>
            </a:r>
            <a:endParaRPr lang="zh-CN" altLang="en-US" sz="1400" b="1"/>
          </a:p>
          <a:p>
            <a:r>
              <a:rPr lang="zh-CN" altLang="en-US" sz="1400" b="1"/>
              <a:t>		lP1 =0;</a:t>
            </a:r>
            <a:endParaRPr lang="zh-CN" altLang="en-US" sz="1400" b="1"/>
          </a:p>
          <a:p>
            <a:r>
              <a:rPr lang="zh-CN" altLang="en-US" sz="1400" b="1"/>
              <a:t>		lP2 =0;</a:t>
            </a:r>
            <a:endParaRPr lang="zh-CN" altLang="en-US" sz="1400" b="1"/>
          </a:p>
          <a:p>
            <a:r>
              <a:rPr lang="zh-CN" altLang="en-US" sz="1400" b="1"/>
              <a:t>		lS1 = 0;</a:t>
            </a:r>
            <a:endParaRPr lang="zh-CN" altLang="en-US" sz="1400" b="1"/>
          </a:p>
          <a:p>
            <a:r>
              <a:rPr lang="zh-CN" altLang="en-US" sz="1400" b="1"/>
              <a:t>		lS2 = 0;</a:t>
            </a:r>
            <a:endParaRPr lang="zh-CN" altLang="en-US" sz="1400" b="1"/>
          </a:p>
          <a:p>
            <a:r>
              <a:rPr lang="zh-CN" altLang="en-US" sz="1400" b="1"/>
              <a:t>		//求两个区域的灰度平均值</a:t>
            </a:r>
            <a:endParaRPr lang="zh-CN" altLang="en-US" sz="1400" b="1"/>
          </a:p>
          <a:p>
            <a:r>
              <a:rPr lang="zh-CN" altLang="en-US" sz="1400" b="1"/>
              <a:t>		for (i = iMinGrayValue;i &lt; iThreshold;i++)</a:t>
            </a:r>
            <a:endParaRPr lang="zh-CN" altLang="en-US" sz="1400" b="1"/>
          </a:p>
          <a:p>
            <a:r>
              <a:rPr lang="zh-CN" altLang="en-US" sz="1400" b="1"/>
              <a:t>		{</a:t>
            </a:r>
            <a:endParaRPr lang="zh-CN" altLang="en-US" sz="1400" b="1"/>
          </a:p>
          <a:p>
            <a:r>
              <a:rPr lang="zh-CN" altLang="en-US" sz="1400" b="1"/>
              <a:t>			lP1 += lHistogram[i]*i;</a:t>
            </a:r>
            <a:endParaRPr lang="zh-CN" altLang="en-US" sz="1400" b="1"/>
          </a:p>
          <a:p>
            <a:r>
              <a:rPr lang="zh-CN" altLang="en-US" sz="1400" b="1"/>
              <a:t>			lS1 += lHistogram[i];</a:t>
            </a:r>
            <a:endParaRPr lang="zh-CN" altLang="en-US" sz="1400" b="1"/>
          </a:p>
          <a:p>
            <a:r>
              <a:rPr lang="zh-CN" altLang="en-US" sz="1400" b="1"/>
              <a:t>		}</a:t>
            </a:r>
            <a:endParaRPr lang="zh-CN" altLang="en-US" sz="1400" b="1"/>
          </a:p>
          <a:p>
            <a:r>
              <a:rPr lang="zh-CN" altLang="en-US" sz="1400" b="1"/>
              <a:t>		iMean1GrayValue = (unsigned char)(lP1 / lS1);</a:t>
            </a:r>
            <a:endParaRPr lang="zh-CN" altLang="en-US" sz="1400" b="1"/>
          </a:p>
          <a:p>
            <a:r>
              <a:rPr lang="zh-CN" altLang="en-US" sz="1400" b="1"/>
              <a:t>		for (i = iThreshold+1;i &lt; iMaxGrayValue;i++)</a:t>
            </a:r>
            <a:endParaRPr lang="zh-CN" altLang="en-US" sz="1400" b="1"/>
          </a:p>
          <a:p>
            <a:r>
              <a:rPr lang="zh-CN" altLang="en-US" sz="1400" b="1"/>
              <a:t>		{</a:t>
            </a:r>
            <a:endParaRPr lang="zh-CN" altLang="en-US" sz="1400" b="1"/>
          </a:p>
          <a:p>
            <a:r>
              <a:rPr lang="zh-CN" altLang="en-US" sz="1400" b="1"/>
              <a:t>			lP2 += lHistogram[i]*i;</a:t>
            </a:r>
            <a:endParaRPr lang="zh-CN" altLang="en-US" sz="1400" b="1"/>
          </a:p>
          <a:p>
            <a:r>
              <a:rPr lang="zh-CN" altLang="en-US" sz="1400" b="1"/>
              <a:t>			lS2 += lHistogram[i];</a:t>
            </a:r>
            <a:endParaRPr lang="zh-CN" altLang="en-US" sz="1400" b="1"/>
          </a:p>
          <a:p>
            <a:r>
              <a:rPr lang="zh-CN" altLang="en-US" sz="1400" b="1"/>
              <a:t>		}</a:t>
            </a:r>
            <a:endParaRPr lang="zh-CN" altLang="en-US" sz="1400" b="1"/>
          </a:p>
          <a:p>
            <a:r>
              <a:rPr lang="zh-CN" altLang="en-US" sz="1400" b="1"/>
              <a:t>		iMean2GrayValue = (unsigned char)(lP2 / lS2);</a:t>
            </a:r>
            <a:endParaRPr lang="zh-CN" altLang="en-US" sz="1400" b="1"/>
          </a:p>
          <a:p>
            <a:r>
              <a:rPr lang="zh-CN" altLang="en-US" sz="1400" b="1"/>
              <a:t>		iNewThreshold =  (iMean1GrayValue + iMean2GrayValue)/2;</a:t>
            </a:r>
            <a:endParaRPr lang="zh-CN" altLang="en-US" sz="1400" b="1"/>
          </a:p>
          <a:p>
            <a:r>
              <a:rPr lang="zh-CN" altLang="en-US" sz="1400" b="1"/>
              <a:t>	}</a:t>
            </a:r>
            <a:endParaRPr lang="zh-CN" altLang="en-US" sz="1400" b="1"/>
          </a:p>
        </p:txBody>
      </p:sp>
      <p:sp>
        <p:nvSpPr>
          <p:cNvPr id="5" name="文本框 4"/>
          <p:cNvSpPr txBox="1"/>
          <p:nvPr/>
        </p:nvSpPr>
        <p:spPr>
          <a:xfrm>
            <a:off x="6071235" y="1981200"/>
            <a:ext cx="30143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/>
              <a:t>//获得直方图</a:t>
            </a:r>
            <a:endParaRPr lang="zh-CN" altLang="en-US" sz="1000"/>
          </a:p>
          <a:p>
            <a:r>
              <a:rPr lang="zh-CN" altLang="en-US" sz="1000"/>
              <a:t>iMaxGrayValue = 0;</a:t>
            </a:r>
            <a:endParaRPr lang="zh-CN" altLang="en-US" sz="1000"/>
          </a:p>
          <a:p>
            <a:r>
              <a:rPr lang="zh-CN" altLang="en-US" sz="1000"/>
              <a:t>iMinGrayValue = 255;</a:t>
            </a:r>
            <a:endParaRPr lang="zh-CN" altLang="en-US" sz="1000"/>
          </a:p>
        </p:txBody>
      </p:sp>
      <p:sp>
        <p:nvSpPr>
          <p:cNvPr id="8" name="文本框 7"/>
          <p:cNvSpPr txBox="1"/>
          <p:nvPr/>
        </p:nvSpPr>
        <p:spPr>
          <a:xfrm>
            <a:off x="5247640" y="2706370"/>
            <a:ext cx="397891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900"/>
              <a:t>long lP1,lP2,lS1,lS2;	                // 用于计算区域灰度平均值的中间变量	</a:t>
            </a:r>
            <a:endParaRPr lang="zh-CN" altLang="en-US" sz="900"/>
          </a:p>
          <a:p>
            <a:r>
              <a:rPr lang="zh-CN" altLang="en-US" sz="900"/>
              <a:t>int iIterationTimes;	</a:t>
            </a:r>
            <a:r>
              <a:rPr lang="zh-CN" altLang="en-US" sz="900">
                <a:sym typeface="+mn-ea"/>
              </a:rPr>
              <a:t>           </a:t>
            </a:r>
            <a:r>
              <a:rPr lang="zh-CN" altLang="en-US" sz="900"/>
              <a:t>// 迭代次数	</a:t>
            </a:r>
            <a:endParaRPr lang="zh-CN" altLang="en-US" sz="900"/>
          </a:p>
          <a:p>
            <a:r>
              <a:rPr lang="zh-CN" altLang="en-US" sz="900"/>
              <a:t>LONG lLineBytes;	</a:t>
            </a:r>
            <a:r>
              <a:rPr lang="zh-CN" altLang="en-US" sz="900">
                <a:sym typeface="+mn-ea"/>
              </a:rPr>
              <a:t>           </a:t>
            </a:r>
            <a:r>
              <a:rPr lang="zh-CN" altLang="en-US" sz="900"/>
              <a:t>// 图像每行的字节数</a:t>
            </a:r>
            <a:endParaRPr lang="zh-CN" altLang="en-US" sz="900"/>
          </a:p>
        </p:txBody>
      </p:sp>
      <p:sp>
        <p:nvSpPr>
          <p:cNvPr id="9" name="文本框 8"/>
          <p:cNvSpPr txBox="1"/>
          <p:nvPr/>
        </p:nvSpPr>
        <p:spPr>
          <a:xfrm>
            <a:off x="6697980" y="3768090"/>
            <a:ext cx="207772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/>
              <a:t>//阈值，</a:t>
            </a:r>
            <a:endParaRPr lang="zh-CN" altLang="en-US" sz="1000" b="1"/>
          </a:p>
          <a:p>
            <a:r>
              <a:rPr lang="zh-CN" altLang="en-US" sz="1000" b="1"/>
              <a:t>最大灰度值与最小灰度值</a:t>
            </a:r>
            <a:endParaRPr lang="zh-CN" altLang="en-US" sz="1000" b="1"/>
          </a:p>
          <a:p>
            <a:r>
              <a:rPr lang="zh-CN" altLang="en-US" sz="1000" b="1"/>
              <a:t>两个区域的平均灰度值</a:t>
            </a:r>
            <a:endParaRPr lang="zh-CN" altLang="en-US" sz="1000" b="1"/>
          </a:p>
          <a:p>
            <a:r>
              <a:rPr lang="zh-CN" altLang="en-US" sz="1000" b="1"/>
              <a:t>unsigned char iThreshold,</a:t>
            </a:r>
            <a:endParaRPr lang="zh-CN" altLang="en-US" sz="1000" b="1"/>
          </a:p>
          <a:p>
            <a:r>
              <a:rPr lang="zh-CN" altLang="en-US" sz="1000" b="1"/>
              <a:t>iNewThreshold,</a:t>
            </a:r>
            <a:endParaRPr lang="zh-CN" altLang="en-US" sz="1000" b="1"/>
          </a:p>
          <a:p>
            <a:r>
              <a:rPr lang="zh-CN" altLang="en-US" sz="1000" b="1"/>
              <a:t>iMaxGrayValue,</a:t>
            </a:r>
            <a:endParaRPr lang="zh-CN" altLang="en-US" sz="1000" b="1"/>
          </a:p>
          <a:p>
            <a:r>
              <a:rPr lang="zh-CN" altLang="en-US" sz="1000" b="1"/>
              <a:t>iMinGrayValue,</a:t>
            </a:r>
            <a:endParaRPr lang="zh-CN" altLang="en-US" sz="1000" b="1"/>
          </a:p>
          <a:p>
            <a:r>
              <a:rPr lang="zh-CN" altLang="en-US" sz="1000" b="1"/>
              <a:t>iMean1GrayValue,</a:t>
            </a:r>
            <a:endParaRPr lang="zh-CN" altLang="en-US" sz="1000" b="1"/>
          </a:p>
          <a:p>
            <a:r>
              <a:rPr lang="zh-CN" altLang="en-US" sz="1000" b="1"/>
              <a:t>iMean2GrayValue;</a:t>
            </a:r>
            <a:endParaRPr lang="zh-CN" altLang="en-US" sz="1000" b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1146810" y="1022985"/>
            <a:ext cx="7350760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/>
              <a:t>//根据阈值将图像二值化</a:t>
            </a:r>
            <a:endParaRPr lang="zh-CN" altLang="en-US" sz="1000" b="1"/>
          </a:p>
          <a:p>
            <a:r>
              <a:rPr lang="zh-CN" altLang="en-US" sz="1000" b="1"/>
              <a:t>	for (i = 0;i &lt; lWidth ;i++)</a:t>
            </a:r>
            <a:endParaRPr lang="zh-CN" altLang="en-US" sz="1000" b="1"/>
          </a:p>
          <a:p>
            <a:r>
              <a:rPr lang="zh-CN" altLang="en-US" sz="1000" b="1"/>
              <a:t>	{</a:t>
            </a:r>
            <a:endParaRPr lang="zh-CN" altLang="en-US" sz="1000" b="1"/>
          </a:p>
          <a:p>
            <a:r>
              <a:rPr lang="zh-CN" altLang="en-US" sz="1000" b="1"/>
              <a:t>		for(j = 0;j &lt; lHeight ;j++)</a:t>
            </a:r>
            <a:endParaRPr lang="zh-CN" altLang="en-US" sz="1000" b="1"/>
          </a:p>
          <a:p>
            <a:r>
              <a:rPr lang="zh-CN" altLang="en-US" sz="1000" b="1"/>
              <a:t>		{</a:t>
            </a:r>
            <a:endParaRPr lang="zh-CN" altLang="en-US" sz="1000" b="1"/>
          </a:p>
          <a:p>
            <a:r>
              <a:rPr lang="zh-CN" altLang="en-US" sz="1000" b="1"/>
              <a:t>			// 指向源图像倒数第j行，第i个象素的指针			</a:t>
            </a:r>
            <a:endParaRPr lang="zh-CN" altLang="en-US" sz="1000" b="1"/>
          </a:p>
          <a:p>
            <a:r>
              <a:rPr lang="zh-CN" altLang="en-US" sz="1000" b="1"/>
              <a:t>			lpSrc = (char *)lpDIBBits + lLineBytes * j + i;	</a:t>
            </a:r>
            <a:endParaRPr lang="zh-CN" altLang="en-US" sz="1000" b="1"/>
          </a:p>
          <a:p>
            <a:r>
              <a:rPr lang="zh-CN" altLang="en-US" sz="1000" b="1"/>
              <a:t>			// 指向目标图像倒数第j行，第i个象素的指针			</a:t>
            </a:r>
            <a:endParaRPr lang="zh-CN" altLang="en-US" sz="1000" b="1"/>
          </a:p>
          <a:p>
            <a:r>
              <a:rPr lang="zh-CN" altLang="en-US" sz="1000" b="1"/>
              <a:t>			lpDst = (char *)lpNewDIBBits + lLineBytes * j + i;</a:t>
            </a:r>
            <a:endParaRPr lang="zh-CN" altLang="en-US" sz="1000" b="1"/>
          </a:p>
          <a:p>
            <a:r>
              <a:rPr lang="zh-CN" altLang="en-US" sz="1000" b="1"/>
              <a:t>			pixel = (unsigned char)*lpSrc;</a:t>
            </a:r>
            <a:endParaRPr lang="zh-CN" altLang="en-US" sz="1000" b="1"/>
          </a:p>
          <a:p>
            <a:r>
              <a:rPr lang="zh-CN" altLang="en-US" sz="1000" b="1"/>
              <a:t>			</a:t>
            </a:r>
            <a:endParaRPr lang="zh-CN" altLang="en-US" sz="1000" b="1"/>
          </a:p>
          <a:p>
            <a:r>
              <a:rPr lang="zh-CN" altLang="en-US" sz="1000" b="1"/>
              <a:t>			if(pixel &lt;= iThreshold)</a:t>
            </a:r>
            <a:endParaRPr lang="zh-CN" altLang="en-US" sz="1000" b="1"/>
          </a:p>
          <a:p>
            <a:r>
              <a:rPr lang="zh-CN" altLang="en-US" sz="1000" b="1"/>
              <a:t>			{</a:t>
            </a:r>
            <a:endParaRPr lang="zh-CN" altLang="en-US" sz="1000" b="1"/>
          </a:p>
          <a:p>
            <a:r>
              <a:rPr lang="zh-CN" altLang="en-US" sz="1000" b="1"/>
              <a:t>				*lpDst = (unsigned char)0;</a:t>
            </a:r>
            <a:endParaRPr lang="zh-CN" altLang="en-US" sz="1000" b="1"/>
          </a:p>
          <a:p>
            <a:r>
              <a:rPr lang="zh-CN" altLang="en-US" sz="1000" b="1"/>
              <a:t>			}</a:t>
            </a:r>
            <a:endParaRPr lang="zh-CN" altLang="en-US" sz="1000" b="1"/>
          </a:p>
          <a:p>
            <a:r>
              <a:rPr lang="zh-CN" altLang="en-US" sz="1000" b="1"/>
              <a:t>			else</a:t>
            </a:r>
            <a:endParaRPr lang="zh-CN" altLang="en-US" sz="1000" b="1"/>
          </a:p>
          <a:p>
            <a:r>
              <a:rPr lang="zh-CN" altLang="en-US" sz="1000" b="1"/>
              <a:t>			{</a:t>
            </a:r>
            <a:endParaRPr lang="zh-CN" altLang="en-US" sz="1000" b="1"/>
          </a:p>
          <a:p>
            <a:r>
              <a:rPr lang="zh-CN" altLang="en-US" sz="1000" b="1"/>
              <a:t>				*lpDst = (unsigned char)255;</a:t>
            </a:r>
            <a:endParaRPr lang="zh-CN" altLang="en-US" sz="1000" b="1"/>
          </a:p>
          <a:p>
            <a:r>
              <a:rPr lang="zh-CN" altLang="en-US" sz="1000" b="1"/>
              <a:t>			}</a:t>
            </a:r>
            <a:endParaRPr lang="zh-CN" altLang="en-US" sz="1000" b="1"/>
          </a:p>
          <a:p>
            <a:r>
              <a:rPr lang="zh-CN" altLang="en-US" sz="1000" b="1"/>
              <a:t>		}</a:t>
            </a:r>
            <a:endParaRPr lang="zh-CN" altLang="en-US" sz="1000" b="1"/>
          </a:p>
          <a:p>
            <a:r>
              <a:rPr lang="zh-CN" altLang="en-US" sz="1000" b="1"/>
              <a:t>	}</a:t>
            </a:r>
            <a:endParaRPr lang="zh-CN" altLang="en-US" sz="10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480" y="4317365"/>
            <a:ext cx="3900805" cy="177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275" y="1069340"/>
            <a:ext cx="3992245" cy="2336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90" y="2447925"/>
            <a:ext cx="444563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0206" y="37234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45" y="66325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2599" y="13604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445" y="66325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776" y="5540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-122396" y="663416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8139510" y="6058615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8215" y="6449695"/>
            <a:ext cx="553085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https://blog.csdn.net/okaimee/article/details/5610181</a:t>
            </a:r>
            <a:endParaRPr lang="zh-CN" altLang="en-US" sz="800"/>
          </a:p>
        </p:txBody>
      </p:sp>
      <p:sp>
        <p:nvSpPr>
          <p:cNvPr id="10" name="文本框 9"/>
          <p:cNvSpPr txBox="1"/>
          <p:nvPr/>
        </p:nvSpPr>
        <p:spPr>
          <a:xfrm>
            <a:off x="958215" y="6558280"/>
            <a:ext cx="7277100" cy="213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"/>
              <a:t>https://zh.m.wikipedia.org/wiki/Windows_Embedded_Compact</a:t>
            </a:r>
            <a:endParaRPr lang="zh-CN" altLang="en-US" sz="800"/>
          </a:p>
        </p:txBody>
      </p:sp>
      <p:sp>
        <p:nvSpPr>
          <p:cNvPr id="4" name="文本框 3"/>
          <p:cNvSpPr txBox="1"/>
          <p:nvPr/>
        </p:nvSpPr>
        <p:spPr>
          <a:xfrm>
            <a:off x="1146810" y="1022985"/>
            <a:ext cx="7350760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/>
              <a:t>//根据阈值将图像二值化</a:t>
            </a:r>
            <a:endParaRPr lang="zh-CN" altLang="en-US" sz="1000" b="1"/>
          </a:p>
          <a:p>
            <a:r>
              <a:rPr lang="zh-CN" altLang="en-US" sz="1000" b="1"/>
              <a:t>	for (i = 0;i &lt; lWidth ;i++)</a:t>
            </a:r>
            <a:endParaRPr lang="zh-CN" altLang="en-US" sz="1000" b="1"/>
          </a:p>
          <a:p>
            <a:r>
              <a:rPr lang="zh-CN" altLang="en-US" sz="1000" b="1"/>
              <a:t>	{</a:t>
            </a:r>
            <a:endParaRPr lang="zh-CN" altLang="en-US" sz="1000" b="1"/>
          </a:p>
          <a:p>
            <a:r>
              <a:rPr lang="zh-CN" altLang="en-US" sz="1000" b="1"/>
              <a:t>		for(j = 0;j &lt; lHeight ;j++)</a:t>
            </a:r>
            <a:endParaRPr lang="zh-CN" altLang="en-US" sz="1000" b="1"/>
          </a:p>
          <a:p>
            <a:r>
              <a:rPr lang="zh-CN" altLang="en-US" sz="1000" b="1"/>
              <a:t>		{</a:t>
            </a:r>
            <a:endParaRPr lang="zh-CN" altLang="en-US" sz="1000" b="1"/>
          </a:p>
          <a:p>
            <a:r>
              <a:rPr lang="zh-CN" altLang="en-US" sz="1000" b="1"/>
              <a:t>			// 指向源图像倒数第j行，第i个象素的指针			</a:t>
            </a:r>
            <a:endParaRPr lang="zh-CN" altLang="en-US" sz="1000" b="1"/>
          </a:p>
          <a:p>
            <a:r>
              <a:rPr lang="zh-CN" altLang="en-US" sz="1000" b="1"/>
              <a:t>			lpSrc = (char *)lpDIBBits + lLineBytes * j + i;	</a:t>
            </a:r>
            <a:endParaRPr lang="zh-CN" altLang="en-US" sz="1000" b="1"/>
          </a:p>
          <a:p>
            <a:r>
              <a:rPr lang="zh-CN" altLang="en-US" sz="1000" b="1"/>
              <a:t>			// 指向目标图像倒数第j行，第i个象素的指针			</a:t>
            </a:r>
            <a:endParaRPr lang="zh-CN" altLang="en-US" sz="1000" b="1"/>
          </a:p>
          <a:p>
            <a:r>
              <a:rPr lang="zh-CN" altLang="en-US" sz="1000" b="1"/>
              <a:t>			lpDst = (char *)lpNewDIBBits + lLineBytes * j + i;</a:t>
            </a:r>
            <a:endParaRPr lang="zh-CN" altLang="en-US" sz="1000" b="1"/>
          </a:p>
          <a:p>
            <a:r>
              <a:rPr lang="zh-CN" altLang="en-US" sz="1000" b="1"/>
              <a:t>			pixel = (unsigned char)*lpSrc;</a:t>
            </a:r>
            <a:endParaRPr lang="zh-CN" altLang="en-US" sz="1000" b="1"/>
          </a:p>
          <a:p>
            <a:r>
              <a:rPr lang="zh-CN" altLang="en-US" sz="1000" b="1"/>
              <a:t>			</a:t>
            </a:r>
            <a:endParaRPr lang="zh-CN" altLang="en-US" sz="1000" b="1"/>
          </a:p>
          <a:p>
            <a:r>
              <a:rPr lang="zh-CN" altLang="en-US" sz="1000" b="1"/>
              <a:t>			if(pixel &lt;= iThreshold)</a:t>
            </a:r>
            <a:endParaRPr lang="zh-CN" altLang="en-US" sz="1000" b="1"/>
          </a:p>
          <a:p>
            <a:r>
              <a:rPr lang="zh-CN" altLang="en-US" sz="1000" b="1"/>
              <a:t>			{</a:t>
            </a:r>
            <a:endParaRPr lang="zh-CN" altLang="en-US" sz="1000" b="1"/>
          </a:p>
          <a:p>
            <a:r>
              <a:rPr lang="zh-CN" altLang="en-US" sz="1000" b="1"/>
              <a:t>				*lpDst = (unsigned char)0;</a:t>
            </a:r>
            <a:endParaRPr lang="zh-CN" altLang="en-US" sz="1000" b="1"/>
          </a:p>
          <a:p>
            <a:r>
              <a:rPr lang="zh-CN" altLang="en-US" sz="1000" b="1"/>
              <a:t>			}</a:t>
            </a:r>
            <a:endParaRPr lang="zh-CN" altLang="en-US" sz="1000" b="1"/>
          </a:p>
          <a:p>
            <a:r>
              <a:rPr lang="zh-CN" altLang="en-US" sz="1000" b="1"/>
              <a:t>			else</a:t>
            </a:r>
            <a:endParaRPr lang="zh-CN" altLang="en-US" sz="1000" b="1"/>
          </a:p>
          <a:p>
            <a:r>
              <a:rPr lang="zh-CN" altLang="en-US" sz="1000" b="1"/>
              <a:t>			{</a:t>
            </a:r>
            <a:endParaRPr lang="zh-CN" altLang="en-US" sz="1000" b="1"/>
          </a:p>
          <a:p>
            <a:r>
              <a:rPr lang="zh-CN" altLang="en-US" sz="1000" b="1"/>
              <a:t>				*lpDst = (unsigned char)255;</a:t>
            </a:r>
            <a:endParaRPr lang="zh-CN" altLang="en-US" sz="1000" b="1"/>
          </a:p>
          <a:p>
            <a:r>
              <a:rPr lang="zh-CN" altLang="en-US" sz="1000" b="1"/>
              <a:t>			}</a:t>
            </a:r>
            <a:endParaRPr lang="zh-CN" altLang="en-US" sz="1000" b="1"/>
          </a:p>
          <a:p>
            <a:r>
              <a:rPr lang="zh-CN" altLang="en-US" sz="1000" b="1"/>
              <a:t>		}</a:t>
            </a:r>
            <a:endParaRPr lang="zh-CN" altLang="en-US" sz="1000" b="1"/>
          </a:p>
          <a:p>
            <a:r>
              <a:rPr lang="zh-CN" altLang="en-US" sz="1000" b="1"/>
              <a:t>	}</a:t>
            </a:r>
            <a:endParaRPr lang="zh-CN" altLang="en-US" sz="1000" b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044218" y="700683"/>
            <a:ext cx="2938724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95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参考文献</a:t>
            </a:r>
            <a:endParaRPr kumimoji="0" lang="en-US" altLang="zh-CN" sz="495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 rot="5400000">
            <a:off x="435761" y="411082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701993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67916" y="174546"/>
            <a:ext cx="232171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50" b="1" i="0" u="none" strike="noStrike" kern="1200" cap="none" spc="0" normalizeH="0" baseline="0" noProof="0" dirty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参考文献及总结</a:t>
            </a:r>
            <a:endParaRPr kumimoji="0" lang="en-US" altLang="zh-CN" sz="2250" b="1" i="0" u="none" strike="noStrike" kern="1200" cap="none" spc="0" normalizeH="0" baseline="0" noProof="0" dirty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0" y="701993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3331" y="94135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0" y="1553210"/>
            <a:ext cx="8992870" cy="6014720"/>
            <a:chOff x="1660010" y="1278456"/>
            <a:chExt cx="3838182" cy="5230299"/>
          </a:xfrm>
        </p:grpSpPr>
        <p:sp>
          <p:nvSpPr>
            <p:cNvPr id="92" name="矩形: 圆角 91"/>
            <p:cNvSpPr/>
            <p:nvPr/>
          </p:nvSpPr>
          <p:spPr>
            <a:xfrm>
              <a:off x="1660010" y="1610319"/>
              <a:ext cx="3838182" cy="4898436"/>
            </a:xfrm>
            <a:prstGeom prst="roundRect">
              <a:avLst>
                <a:gd name="adj" fmla="val 199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1660010" y="1278456"/>
              <a:ext cx="3838182" cy="78610"/>
            </a:xfrm>
            <a:custGeom>
              <a:avLst/>
              <a:gdLst>
                <a:gd name="connsiteX0" fmla="*/ 71220 w 3564556"/>
                <a:gd name="connsiteY0" fmla="*/ 0 h 72299"/>
                <a:gd name="connsiteX1" fmla="*/ 3493336 w 3564556"/>
                <a:gd name="connsiteY1" fmla="*/ 0 h 72299"/>
                <a:gd name="connsiteX2" fmla="*/ 3564556 w 3564556"/>
                <a:gd name="connsiteY2" fmla="*/ 71220 h 72299"/>
                <a:gd name="connsiteX3" fmla="*/ 3564556 w 3564556"/>
                <a:gd name="connsiteY3" fmla="*/ 72299 h 72299"/>
                <a:gd name="connsiteX4" fmla="*/ 0 w 3564556"/>
                <a:gd name="connsiteY4" fmla="*/ 72299 h 72299"/>
                <a:gd name="connsiteX5" fmla="*/ 0 w 3564556"/>
                <a:gd name="connsiteY5" fmla="*/ 71220 h 72299"/>
                <a:gd name="connsiteX6" fmla="*/ 71220 w 3564556"/>
                <a:gd name="connsiteY6" fmla="*/ 0 h 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4556" h="72299">
                  <a:moveTo>
                    <a:pt x="71220" y="0"/>
                  </a:moveTo>
                  <a:lnTo>
                    <a:pt x="3493336" y="0"/>
                  </a:lnTo>
                  <a:cubicBezTo>
                    <a:pt x="3532670" y="0"/>
                    <a:pt x="3564556" y="31886"/>
                    <a:pt x="3564556" y="71220"/>
                  </a:cubicBezTo>
                  <a:lnTo>
                    <a:pt x="3564556" y="72299"/>
                  </a:lnTo>
                  <a:lnTo>
                    <a:pt x="0" y="72299"/>
                  </a:lnTo>
                  <a:lnTo>
                    <a:pt x="0" y="71220"/>
                  </a:lnTo>
                  <a:cubicBezTo>
                    <a:pt x="0" y="31886"/>
                    <a:pt x="31886" y="0"/>
                    <a:pt x="71220" y="0"/>
                  </a:cubicBezTo>
                  <a:close/>
                </a:path>
              </a:pathLst>
            </a:custGeom>
            <a:gradFill>
              <a:gsLst>
                <a:gs pos="3000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2540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703792" y="860703"/>
            <a:ext cx="167418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参考文献</a:t>
            </a:r>
            <a:endParaRPr kumimoji="0" lang="en-US" altLang="zh-CN" sz="21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3355" y="1948815"/>
            <a:ext cx="9427210" cy="6600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900"/>
              <a:t>图像处理学习笔记之直方图的计算与绘制_linshanxian的博客-CSDN博客_如何计算图像的直方图</a:t>
            </a:r>
            <a:r>
              <a:rPr lang="en-US" altLang="zh-CN" sz="900"/>
              <a:t>	</a:t>
            </a:r>
            <a:r>
              <a:rPr lang="zh-CN" altLang="en-US" sz="900"/>
              <a:t> https://blog.csdn.net/linshanxian/article/details/71128949</a:t>
            </a:r>
            <a:endParaRPr lang="zh-CN" altLang="en-US" sz="900"/>
          </a:p>
          <a:p>
            <a:pPr algn="l"/>
            <a:r>
              <a:rPr lang="zh-CN" altLang="en-US" sz="900"/>
              <a:t>RGBQUAD结构-图像编程课件_c语言imagesize怎么用-C/C++文档类资源-CSDN文库  </a:t>
            </a:r>
            <a:r>
              <a:rPr lang="en-US" altLang="zh-CN" sz="900"/>
              <a:t>		</a:t>
            </a:r>
            <a:r>
              <a:rPr lang="zh-CN" altLang="en-US" sz="900"/>
              <a:t>https://download.csdn.net/download/weixin_42200791/17099576</a:t>
            </a:r>
            <a:endParaRPr lang="zh-CN" altLang="en-US" sz="900"/>
          </a:p>
          <a:p>
            <a:pPr algn="l"/>
            <a:r>
              <a:rPr lang="en-US" altLang="zh-CN" sz="900"/>
              <a:t>RGB和RGBQUAD的区别					</a:t>
            </a:r>
            <a:r>
              <a:rPr lang="zh-CN" altLang="en-US" sz="900"/>
              <a:t>https://blog.csdn.net/foreverhuylee/article/details/29841511</a:t>
            </a:r>
            <a:endParaRPr lang="zh-CN" altLang="en-US" sz="900"/>
          </a:p>
          <a:p>
            <a:pPr algn="l"/>
            <a:r>
              <a:rPr lang="zh-CN" altLang="en-US" sz="900"/>
              <a:t>Windows Embedded Compact</a:t>
            </a:r>
            <a:r>
              <a:rPr lang="en-US" altLang="zh-CN" sz="900"/>
              <a:t>					https://zh.m.wikipedia.org/wiki/Windows_Embedded_Compact</a:t>
            </a:r>
            <a:endParaRPr lang="en-US" altLang="zh-CN" sz="900"/>
          </a:p>
          <a:p>
            <a:pPr algn="l"/>
            <a:r>
              <a:rPr lang="en-US" altLang="zh-CN" sz="900"/>
              <a:t>RGBQUAD数据结构					https://www.cnblogs.com/h694879357/p/12507264.html</a:t>
            </a:r>
            <a:endParaRPr lang="en-US" altLang="zh-CN" sz="900"/>
          </a:p>
          <a:p>
            <a:pPr algn="l"/>
            <a:r>
              <a:rPr lang="en-US" altLang="zh-CN" sz="900"/>
              <a:t>rgbReserved						https://www.orcode.com/question/1057841_kcbeda.html</a:t>
            </a:r>
            <a:endParaRPr lang="en-US" altLang="zh-CN" sz="900"/>
          </a:p>
          <a:p>
            <a:pPr algn="l"/>
            <a:r>
              <a:rPr lang="en-US" altLang="zh-CN" sz="900"/>
              <a:t>What is rgbReserved?					https://stackoverflow.com/questions/4294304/what-is-rgbreserved</a:t>
            </a:r>
            <a:endParaRPr lang="en-US" altLang="zh-CN" sz="900"/>
          </a:p>
          <a:p>
            <a:pPr algn="l"/>
            <a:r>
              <a:rPr lang="en-US" altLang="zh-CN" sz="900"/>
              <a:t>Bitmap中调色盘结构体palette中rgbReserved的值代表什么含义？			https://ask.csdn.net/questions/336387</a:t>
            </a:r>
            <a:endParaRPr lang="en-US" altLang="zh-CN" sz="900"/>
          </a:p>
          <a:p>
            <a:pPr algn="l"/>
            <a:r>
              <a:rPr lang="en-US" altLang="zh-CN" sz="900"/>
              <a:t>RGBQUAD structure (wingdi.h)					https://docs.microsoft.com/en-us/windows/win32/api/wingdi/ns-wingdi-rgbquad   						</a:t>
            </a:r>
            <a:endParaRPr lang="en-US" altLang="zh-CN" sz="900"/>
          </a:p>
          <a:p>
            <a:pPr algn="l"/>
            <a:r>
              <a:rPr lang="en-US" altLang="zh-CN" sz="900"/>
              <a:t>DIB结构						https://blog.csdn.net/okaimee/article/details/5610181</a:t>
            </a:r>
            <a:endParaRPr lang="en-US" altLang="zh-CN" sz="900"/>
          </a:p>
          <a:p>
            <a:pPr algn="l"/>
            <a:r>
              <a:rPr lang="en-US" altLang="zh-CN" sz="900"/>
              <a:t>【图像处理】阈值分割					https://blog.csdn.net/lmxt520/article/details/105847794</a:t>
            </a:r>
            <a:endParaRPr lang="en-US" altLang="zh-CN" sz="900"/>
          </a:p>
          <a:p>
            <a:pPr algn="l"/>
            <a:r>
              <a:rPr lang="en-US" altLang="zh-CN" sz="900"/>
              <a:t>Morning Dawn Landscape Sunrise Reflection City				https://pixabay.com/photos/morning-dawn-landscape-sunrise-7122247/</a:t>
            </a:r>
            <a:endParaRPr lang="en-US" altLang="zh-CN" sz="900"/>
          </a:p>
          <a:p>
            <a:pPr algn="l"/>
            <a:r>
              <a:rPr lang="en-US" altLang="zh-CN" sz="900">
                <a:sym typeface="+mn-ea"/>
              </a:rPr>
              <a:t>pexels</a:t>
            </a:r>
            <a:r>
              <a:rPr lang="en-US" altLang="zh-CN" sz="900"/>
              <a:t>						https://www.pexels.com/zh-cn/</a:t>
            </a:r>
            <a:endParaRPr lang="en-US" altLang="zh-CN" sz="900"/>
          </a:p>
          <a:p>
            <a:pPr algn="l"/>
            <a:r>
              <a:rPr lang="en-US" altLang="zh-CN" sz="900"/>
              <a:t>阈值分割法——最佳阈值的选择问题					https://blog.csdn.net/zhu_hongji/article/details/80967776</a:t>
            </a:r>
            <a:endParaRPr lang="en-US" altLang="zh-CN" sz="900"/>
          </a:p>
          <a:p>
            <a:pPr algn="l"/>
            <a:r>
              <a:rPr lang="en-US" altLang="zh-CN" sz="900"/>
              <a:t>图像分割之阈值分割（matlab）					https://zhuanlan.zhihu.com/p/264293205</a:t>
            </a:r>
            <a:endParaRPr lang="en-US" altLang="zh-CN" sz="900"/>
          </a:p>
          <a:p>
            <a:pPr algn="l"/>
            <a:r>
              <a:rPr lang="en-US" altLang="zh-CN" sz="900"/>
              <a:t>迭代法求图像的最佳阀值_阳光日志					https://cxyzjd.com/article/luoweifu/8798442</a:t>
            </a:r>
            <a:endParaRPr lang="en-US" altLang="zh-CN" sz="900"/>
          </a:p>
          <a:p>
            <a:pPr algn="l"/>
            <a:r>
              <a:rPr lang="en-US" altLang="zh-CN" sz="900"/>
              <a:t>迭代法求图像的最佳阀值					https://blog.csdn.net/luoweifu/article/details/8798442</a:t>
            </a:r>
            <a:endParaRPr lang="en-US" altLang="zh-CN" sz="900"/>
          </a:p>
          <a:p>
            <a:pPr algn="l"/>
            <a:r>
              <a:rPr lang="en-US" altLang="zh-CN" sz="900"/>
              <a:t>图像的采样与量化及灰度直方图					https://blog.csdn.net/luoweifu/article/details/8043967</a:t>
            </a:r>
            <a:endParaRPr lang="en-US" altLang="zh-CN" sz="900"/>
          </a:p>
          <a:p>
            <a:pPr algn="l"/>
            <a:r>
              <a:rPr lang="en-US" altLang="zh-CN" sz="900"/>
              <a:t>图像的阈值分割（迭代法选择阈值）				https://blog.csdn.net/qq_18343569/article/details/47084027</a:t>
            </a:r>
            <a:endParaRPr lang="en-US" altLang="zh-CN" sz="900"/>
          </a:p>
          <a:p>
            <a:pPr algn="l"/>
            <a:r>
              <a:rPr lang="en-US" altLang="zh-CN" sz="900"/>
              <a:t>数字图像处理_06_(阈值分割——直方图阈值、三角法阈值，迭代法阈值			https://blog.csdn.net/qq_40331078/article/details/116354939</a:t>
            </a:r>
            <a:endParaRPr lang="en-US" altLang="zh-CN" sz="900"/>
          </a:p>
          <a:p>
            <a:pPr algn="l"/>
            <a:r>
              <a:rPr lang="en-US" altLang="zh-CN" sz="900"/>
              <a:t>图像自适应阈值（最大类间方差法、迭代法、矩形区域块自适应阈值			https://blog.csdn.net/obsorb_knowledge/article/details/100929426</a:t>
            </a:r>
            <a:endParaRPr lang="en-US" altLang="zh-CN" sz="900"/>
          </a:p>
          <a:p>
            <a:pPr algn="l"/>
            <a:r>
              <a:rPr lang="en-US" altLang="zh-CN" sz="900"/>
              <a:t>数字图像处理 作业6：区域生长法 大津法 迭代阈值法分割 均匀性度量法分割 		https://www.bilibili.com/video/BV1B94y1d7tH</a:t>
            </a:r>
            <a:endParaRPr lang="en-US" altLang="zh-CN" sz="900"/>
          </a:p>
          <a:p>
            <a:pPr algn="l"/>
            <a:r>
              <a:rPr lang="en-US" altLang="zh-CN" sz="900"/>
              <a:t>浅谈char类型范围						https://blog.csdn.net/zy986718042/article/details/71699079</a:t>
            </a:r>
            <a:endParaRPr lang="en-US" altLang="zh-CN" sz="900"/>
          </a:p>
          <a:p>
            <a:pPr algn="l"/>
            <a:r>
              <a:rPr lang="en-US" altLang="zh-CN" sz="900"/>
              <a:t>BMP位图信息·DIB结构					https://blog.csdn.net/WASEFADG/article/details/50229515</a:t>
            </a:r>
            <a:endParaRPr lang="en-US" altLang="zh-CN" sz="900"/>
          </a:p>
          <a:p>
            <a:pPr algn="l"/>
            <a:r>
              <a:rPr lang="en-US" altLang="zh-CN" sz="900"/>
              <a:t>DIB						https://blog.csdn.net/chinabinlang/article/details/6560328</a:t>
            </a:r>
            <a:endParaRPr lang="en-US" altLang="zh-CN" sz="900"/>
          </a:p>
          <a:p>
            <a:pPr algn="l"/>
            <a:r>
              <a:rPr lang="en-US" altLang="zh-CN" sz="900"/>
              <a:t>DIB位图（Bitmap）的读取和保存					https://blog.csdn.net/BrookIcv/article/details/52713685</a:t>
            </a:r>
            <a:endParaRPr lang="en-US" altLang="zh-CN" sz="900"/>
          </a:p>
          <a:p>
            <a:pPr algn="l"/>
            <a:r>
              <a:rPr lang="en-US" altLang="zh-CN" sz="900"/>
              <a:t>Windows DIB文件操作详解-1.DIB的读入、保存和显示				https://blog.csdn.net/wenzhou1219/article/details/26162869</a:t>
            </a:r>
            <a:endParaRPr lang="en-US" altLang="zh-CN" sz="900"/>
          </a:p>
          <a:p>
            <a:pPr algn="l"/>
            <a:r>
              <a:rPr lang="en-US" altLang="zh-CN" sz="900"/>
              <a:t>DIB（设备无关位图）编程系列（一）——基本知识和文件结构			https://blog.csdn.net/zhangkaihang/article/details/7340308</a:t>
            </a:r>
            <a:endParaRPr lang="en-US" altLang="zh-CN" sz="900"/>
          </a:p>
          <a:p>
            <a:pPr algn="l"/>
            <a:r>
              <a:rPr lang="en-US" altLang="zh-CN" sz="900"/>
              <a:t>DIB设备无关位图						https://blog.csdn.net/afslc17394/article/details/102038261</a:t>
            </a:r>
            <a:endParaRPr lang="en-US" altLang="zh-CN" sz="900"/>
          </a:p>
          <a:p>
            <a:pPr algn="l"/>
            <a:r>
              <a:rPr lang="en-US" altLang="zh-CN" sz="900"/>
              <a:t> 什么是 Bitmap，而什么是 DIB 呢？两者有何区别呢				https://blog.csdn.net/xqhrs232/article/details/8150824</a:t>
            </a:r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  <a:p>
            <a:pPr algn="l"/>
            <a:endParaRPr lang="en-US" altLang="zh-CN" sz="9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-4386046" y="621000"/>
            <a:ext cx="6129000" cy="5616000"/>
          </a:xfrm>
          <a:prstGeom prst="ellipse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7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2609850" y="2299097"/>
            <a:ext cx="653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50" noProof="0" dirty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感谢</a:t>
            </a:r>
            <a:endParaRPr kumimoji="0" sz="4050" b="0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17006" y="3163491"/>
            <a:ext cx="599479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4717256" y="377428"/>
            <a:ext cx="6129338" cy="6103145"/>
          </a:xfrm>
          <a:prstGeom prst="ellipse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17286" y="4159013"/>
            <a:ext cx="368108" cy="368108"/>
          </a:xfrm>
          <a:prstGeom prst="ellipse">
            <a:avLst/>
          </a:prstGeom>
          <a:gradFill flip="none" rotWithShape="1">
            <a:gsLst>
              <a:gs pos="28000">
                <a:srgbClr val="2B30F9"/>
              </a:gs>
              <a:gs pos="100000">
                <a:srgbClr val="2B30F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85" name="图形 2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185047"/>
            <a:ext cx="315516" cy="31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/>
          <p:nvPr/>
        </p:nvSpPr>
        <p:spPr>
          <a:xfrm>
            <a:off x="3133725" y="4215765"/>
            <a:ext cx="22840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黄科纬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1914080903108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罗宏亮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1914080903119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</p:txBody>
      </p:sp>
      <p:sp>
        <p:nvSpPr>
          <p:cNvPr id="3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/>
          <p:nvPr/>
        </p:nvSpPr>
        <p:spPr>
          <a:xfrm>
            <a:off x="6395006" y="4221084"/>
            <a:ext cx="1814513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日期：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rPr>
              <a:t>日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Segoe UI Light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90462" y="4158378"/>
            <a:ext cx="368108" cy="368108"/>
          </a:xfrm>
          <a:prstGeom prst="ellipse">
            <a:avLst/>
          </a:prstGeom>
          <a:gradFill flip="none" rotWithShape="1">
            <a:gsLst>
              <a:gs pos="28000">
                <a:srgbClr val="2B30F9"/>
              </a:gs>
              <a:gs pos="100000">
                <a:srgbClr val="2B30F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91" name="图形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265" y="4221401"/>
            <a:ext cx="245269" cy="24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27506" y="422512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8255" y="713423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4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59661" y="185976"/>
            <a:ext cx="1854994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50" b="1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论文摘要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-8255" y="713423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65076" y="105565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39604" y="1652191"/>
            <a:ext cx="7725966" cy="3381375"/>
          </a:xfrm>
          <a:prstGeom prst="roundRect">
            <a:avLst>
              <a:gd name="adj" fmla="val 6558"/>
            </a:avLst>
          </a:prstGeom>
          <a:noFill/>
          <a:ln w="19050">
            <a:solidFill>
              <a:srgbClr val="545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/>
          <p:nvPr/>
        </p:nvSpPr>
        <p:spPr>
          <a:xfrm>
            <a:off x="676275" y="2228850"/>
            <a:ext cx="7689056" cy="2599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    </a:t>
            </a: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阈值分割法可以说是图像分割中的经典方法，它利用图像中要提取的目标与背景在灰度上的差异，通过设置阈值来把像素级分成若干类，从而实现目标与背景的分离。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    对于数字图像，我们往往会对他们中的某一部分感兴趣，这些部分我们称为前景或者目标， 其余部分称为背景。为了识别和分析图像中的目标，我们需要把他们从图像中提取出来，在此基础上对图像进行进一步的处理和应用，图像分割就是为了实现这个过程。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Segoe UI Light" panose="020B0502040204020203" pitchFamily="34" charset="0"/>
              </a:rPr>
              <a:t>关键词：</a:t>
            </a:r>
            <a:r>
              <a:rPr sz="150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</a:t>
            </a: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Segoe UI Light" panose="020B0502040204020203" pitchFamily="34" charset="0"/>
              </a:rPr>
              <a:t>；</a:t>
            </a:r>
            <a:r>
              <a:rPr lang="zh-CN" altLang="en-US" sz="1500" b="1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提取</a:t>
            </a: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Segoe UI Light" panose="020B0502040204020203" pitchFamily="34" charset="0"/>
              </a:rPr>
              <a:t>；</a:t>
            </a:r>
            <a:r>
              <a:rPr lang="zh-CN" altLang="en-US" sz="1500" b="1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分割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7182" name="组合 1"/>
          <p:cNvGrpSpPr/>
          <p:nvPr/>
        </p:nvGrpSpPr>
        <p:grpSpPr bwMode="auto">
          <a:xfrm>
            <a:off x="3526155" y="1440180"/>
            <a:ext cx="2074545" cy="378346"/>
            <a:chOff x="4805683" y="1773220"/>
            <a:chExt cx="2160116" cy="504000"/>
          </a:xfrm>
        </p:grpSpPr>
        <p:sp>
          <p:nvSpPr>
            <p:cNvPr id="9" name="矩形: 圆角 8"/>
            <p:cNvSpPr/>
            <p:nvPr/>
          </p:nvSpPr>
          <p:spPr>
            <a:xfrm>
              <a:off x="4805683" y="1773220"/>
              <a:ext cx="2160116" cy="504000"/>
            </a:xfrm>
            <a:prstGeom prst="roundRect">
              <a:avLst>
                <a:gd name="adj" fmla="val 50000"/>
              </a:avLst>
            </a:prstGeom>
            <a:solidFill>
              <a:srgbClr val="171CF9"/>
            </a:solidFill>
            <a:ln>
              <a:solidFill>
                <a:srgbClr val="545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84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  <p:cNvSpPr txBox="1">
              <a:spLocks noChangeArrowheads="1"/>
            </p:cNvSpPr>
            <p:nvPr/>
          </p:nvSpPr>
          <p:spPr bwMode="auto">
            <a:xfrm>
              <a:off x="5323018" y="1811585"/>
              <a:ext cx="1038168" cy="42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Segoe UI Light" panose="020B0502040204020203" pitchFamily="34" charset="0"/>
                </a:rPr>
                <a:t>摘   要</a:t>
              </a:r>
              <a:endPara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 rot="16200000" flipV="1">
            <a:off x="4251282" y="900167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5400000">
            <a:off x="4251281" y="-3461728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9144000" cy="1275160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5582841"/>
            <a:ext cx="9144000" cy="1275159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1068688" y="2019002"/>
            <a:ext cx="1836204" cy="23888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925" b="1" i="1" u="none" strike="noStrike" kern="1200" cap="none" spc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丁永康硬笔楷书新版" panose="02010609000101010101" pitchFamily="49" charset="-122"/>
                <a:cs typeface="Segoe UI Light" panose="020B0502040204020203" pitchFamily="34" charset="0"/>
              </a:rPr>
              <a:t>1</a:t>
            </a:r>
            <a:endParaRPr kumimoji="0" lang="en-US" altLang="zh-CN" sz="14925" b="1" i="1" u="none" strike="noStrike" kern="1200" cap="none" spc="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丁永康硬笔楷书新版" panose="02010609000101010101" pitchFamily="49" charset="-122"/>
              <a:cs typeface="Segoe UI Light" panose="020B0502040204020203" pitchFamily="34" charset="0"/>
            </a:endParaRPr>
          </a:p>
        </p:txBody>
      </p:sp>
      <p:sp>
        <p:nvSpPr>
          <p:cNvPr id="9228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071733" y="2417763"/>
            <a:ext cx="1560909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rgbClr val="5458FA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第一部分</a:t>
            </a:r>
            <a:endParaRPr kumimoji="0" lang="en-US" altLang="zh-CN" sz="2700" b="0" i="0" u="none" strike="noStrike" kern="1200" cap="none" spc="0" normalizeH="0" baseline="0" noProof="0">
              <a:ln>
                <a:noFill/>
              </a:ln>
              <a:solidFill>
                <a:srgbClr val="5458FA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9229" name="组合 11"/>
          <p:cNvGrpSpPr/>
          <p:nvPr/>
        </p:nvGrpSpPr>
        <p:grpSpPr bwMode="auto">
          <a:xfrm>
            <a:off x="4669552" y="2534444"/>
            <a:ext cx="448865" cy="144066"/>
            <a:chOff x="5929685" y="2420889"/>
            <a:chExt cx="598362" cy="192927"/>
          </a:xfrm>
          <a:solidFill>
            <a:srgbClr val="FAE90A"/>
          </a:solidFill>
        </p:grpSpPr>
        <p:sp>
          <p:nvSpPr>
            <p:cNvPr id="9" name="等腰三角形 8"/>
            <p:cNvSpPr/>
            <p:nvPr/>
          </p:nvSpPr>
          <p:spPr>
            <a:xfrm rot="5400000">
              <a:off x="5916548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6132403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348258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23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071971" y="3184525"/>
            <a:ext cx="5281136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40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40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及应用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55446" y="49299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685" y="78390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87839" y="256699"/>
            <a:ext cx="3449955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阈值分割</a:t>
            </a:r>
            <a:r>
              <a:rPr lang="zh-CN" sz="225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  <a:sym typeface="+mn-ea"/>
              </a:rPr>
              <a:t>原理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9685" y="78390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93016" y="17605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321414" y="1244918"/>
            <a:ext cx="378023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565366" y="5402263"/>
            <a:ext cx="4023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770359" y="5594826"/>
            <a:ext cx="3136106" cy="344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zh-CN" altLang="en-US" sz="1650" dirty="0">
                <a:solidFill>
                  <a:schemeClr val="accent1"/>
                </a:solidFill>
                <a:sym typeface="+mn-ea"/>
              </a:rPr>
              <a:t>灰度阈值法分割</a:t>
            </a:r>
            <a:endParaRPr kumimoji="0" lang="zh-CN" altLang="en-US" sz="16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39953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0" t="15518" r="27881" b="60112"/>
          <a:stretch>
            <a:fillRect/>
          </a:stretch>
        </p:blipFill>
        <p:spPr bwMode="auto">
          <a:xfrm>
            <a:off x="3424873" y="780098"/>
            <a:ext cx="89654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4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13794" r="45351" b="59747"/>
          <a:stretch>
            <a:fillRect/>
          </a:stretch>
        </p:blipFill>
        <p:spPr bwMode="auto">
          <a:xfrm>
            <a:off x="7562295" y="4808617"/>
            <a:ext cx="971550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769043" y="1845469"/>
            <a:ext cx="4428173" cy="2687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5000"/>
              </a:lnSpc>
            </a:pPr>
            <a:r>
              <a:rPr lang="zh-CN" altLang="en-US" sz="13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灰度阈值分割就是把图像灰度分成不同的等级，然后确定灰度，门阈值的方法。灰度阈值分割其实就是二值化处理，即：选择一个阈值，将图像转化为黑白二值图像，用于图像分割以及边缘提取。</a:t>
            </a:r>
            <a:endParaRPr lang="zh-CN" altLang="en-US" sz="13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pPr algn="just">
              <a:lnSpc>
                <a:spcPct val="125000"/>
              </a:lnSpc>
            </a:pPr>
            <a:endParaRPr lang="zh-CN" altLang="en-US" sz="13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35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显然，图像阈值化处理是一种阶梯函数，属于图像灰度级的非线性运算，该变换函数曲线如图所示。它的功能是由用户指定一个阈值， 如果图像中某个像素的灰度值大于该阈值，则将该像素的灰度值置为255，否则将其灰度值置为0。</a:t>
            </a:r>
            <a:endParaRPr lang="zh-CN" altLang="en-US" sz="135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73" y="3183255"/>
            <a:ext cx="1850231" cy="166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196" y="1061561"/>
            <a:ext cx="1897856" cy="18140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35761" y="44981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74072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67916" y="213281"/>
            <a:ext cx="232171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50" b="1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研究思路及过程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0" y="74072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3331" y="13287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6480" y="4317365"/>
            <a:ext cx="3900805" cy="177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275" y="1069340"/>
            <a:ext cx="3992245" cy="233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" y="2447925"/>
            <a:ext cx="444563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47191" y="367902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430" y="658813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79346" y="131366"/>
            <a:ext cx="232171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50">
                <a:sym typeface="+mn-ea"/>
              </a:rPr>
              <a:t>实例</a:t>
            </a:r>
            <a:endParaRPr lang="en-US" altLang="zh-CN" sz="2250">
              <a:sym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1430" y="658813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84761" y="50955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774" y="2182813"/>
            <a:ext cx="1905000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350"/>
              <a:t> 实例：生成电子签名</a:t>
            </a:r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1683" y="3210084"/>
            <a:ext cx="1377315" cy="6938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704" y="3039586"/>
            <a:ext cx="1269683" cy="11896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74" y="3210084"/>
            <a:ext cx="1299686" cy="682466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 flipV="1">
            <a:off x="3733324" y="3567748"/>
            <a:ext cx="659606" cy="2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5946458" y="3631565"/>
            <a:ext cx="812483" cy="3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33324" y="3253899"/>
            <a:ext cx="69723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50"/>
              <a:t>直方图</a:t>
            </a:r>
            <a:endParaRPr lang="zh-CN" altLang="en-US" sz="1350"/>
          </a:p>
        </p:txBody>
      </p:sp>
      <p:sp>
        <p:nvSpPr>
          <p:cNvPr id="20" name="文本框 19"/>
          <p:cNvSpPr txBox="1"/>
          <p:nvPr/>
        </p:nvSpPr>
        <p:spPr>
          <a:xfrm>
            <a:off x="5917406" y="3253899"/>
            <a:ext cx="868680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阈值分割</a:t>
            </a:r>
            <a:endParaRPr lang="zh-CN" altLang="en-US" sz="1350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29513" y="4193064"/>
            <a:ext cx="699770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350">
                <a:sym typeface="+mn-ea"/>
              </a:rPr>
              <a:t>阈值</a:t>
            </a:r>
            <a:r>
              <a:rPr lang="en-US" sz="1350">
                <a:sym typeface="+mn-ea"/>
              </a:rPr>
              <a:t>98</a:t>
            </a:r>
            <a:endParaRPr 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2306" y="3234849"/>
            <a:ext cx="1558290" cy="7972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 rot="5400000">
            <a:off x="424331" y="449817"/>
            <a:ext cx="156932" cy="156932"/>
          </a:xfrm>
          <a:prstGeom prst="ellipse">
            <a:avLst/>
          </a:prstGeom>
          <a:gradFill flip="none" rotWithShape="1">
            <a:gsLst>
              <a:gs pos="5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11430" y="740728"/>
            <a:ext cx="9144000" cy="0"/>
          </a:xfrm>
          <a:prstGeom prst="line">
            <a:avLst/>
          </a:prstGeom>
          <a:ln w="28575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456486" y="213281"/>
            <a:ext cx="2321719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50" b="1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研究思路及过程</a:t>
            </a:r>
            <a:endParaRPr kumimoji="0" lang="en-US" altLang="zh-CN" sz="2250" b="1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-11430" y="740728"/>
            <a:ext cx="953691" cy="0"/>
          </a:xfrm>
          <a:prstGeom prst="line">
            <a:avLst/>
          </a:prstGeom>
          <a:ln w="76200">
            <a:solidFill>
              <a:srgbClr val="171C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61901" y="132870"/>
            <a:ext cx="295160" cy="295160"/>
          </a:xfrm>
          <a:prstGeom prst="ellipse">
            <a:avLst/>
          </a:prstGeom>
          <a:gradFill flip="none" rotWithShape="1">
            <a:gsLst>
              <a:gs pos="35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6198" y="2766854"/>
            <a:ext cx="1943100" cy="18930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69" y="2766854"/>
            <a:ext cx="3489960" cy="1893094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4343083" y="3805555"/>
            <a:ext cx="13363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 rot="16200000" flipV="1">
            <a:off x="4236042" y="1224017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 rot="5400000">
            <a:off x="4251281" y="-3114383"/>
            <a:ext cx="641441" cy="9144002"/>
          </a:xfrm>
          <a:prstGeom prst="rect">
            <a:avLst/>
          </a:prstGeom>
          <a:gradFill flip="none" rotWithShape="1">
            <a:gsLst>
              <a:gs pos="14000">
                <a:srgbClr val="7698D4"/>
              </a:gs>
              <a:gs pos="0">
                <a:srgbClr val="171CF9"/>
              </a:gs>
              <a:gs pos="100000">
                <a:srgbClr val="7698D4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9144000" cy="1275160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15240" y="5582841"/>
            <a:ext cx="9144000" cy="1275159"/>
          </a:xfrm>
          <a:prstGeom prst="rect">
            <a:avLst/>
          </a:prstGeom>
          <a:solidFill>
            <a:srgbClr val="171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1647808" y="2346662"/>
            <a:ext cx="1836204" cy="23888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925" b="1" i="1" u="none" strike="noStrike" kern="1200" cap="none" spc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丁永康硬笔楷书新版" panose="02010609000101010101" pitchFamily="49" charset="-122"/>
                <a:cs typeface="Segoe UI Light" panose="020B0502040204020203" pitchFamily="34" charset="0"/>
              </a:rPr>
              <a:t>2</a:t>
            </a:r>
            <a:endParaRPr kumimoji="0" lang="en-US" altLang="zh-CN" sz="14925" b="1" i="1" u="none" strike="noStrike" kern="1200" cap="none" spc="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丁永康硬笔楷书新版" panose="02010609000101010101" pitchFamily="49" charset="-122"/>
              <a:cs typeface="Segoe UI Light" panose="020B0502040204020203" pitchFamily="34" charset="0"/>
            </a:endParaRPr>
          </a:p>
        </p:txBody>
      </p:sp>
      <p:sp>
        <p:nvSpPr>
          <p:cNvPr id="21516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541633" y="2687003"/>
            <a:ext cx="1560909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rgbClr val="5458FA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第二部分</a:t>
            </a:r>
            <a:endParaRPr kumimoji="0" lang="en-US" altLang="zh-CN" sz="2700" b="0" i="0" u="none" strike="noStrike" kern="1200" cap="none" spc="0" normalizeH="0" baseline="0" noProof="0">
              <a:ln>
                <a:noFill/>
              </a:ln>
              <a:solidFill>
                <a:srgbClr val="5458FA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21517" name="组合 11"/>
          <p:cNvGrpSpPr/>
          <p:nvPr/>
        </p:nvGrpSpPr>
        <p:grpSpPr bwMode="auto">
          <a:xfrm>
            <a:off x="5139452" y="2803684"/>
            <a:ext cx="448865" cy="144066"/>
            <a:chOff x="5929685" y="2420889"/>
            <a:chExt cx="598362" cy="192927"/>
          </a:xfrm>
          <a:solidFill>
            <a:srgbClr val="FAE90A"/>
          </a:solidFill>
        </p:grpSpPr>
        <p:sp>
          <p:nvSpPr>
            <p:cNvPr id="9" name="等腰三角形 8"/>
            <p:cNvSpPr/>
            <p:nvPr/>
          </p:nvSpPr>
          <p:spPr>
            <a:xfrm rot="5400000">
              <a:off x="5916548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6132403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348258" y="2434026"/>
              <a:ext cx="192927" cy="166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518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/>
          <p:cNvSpPr txBox="1">
            <a:spLocks noChangeArrowheads="1"/>
          </p:cNvSpPr>
          <p:nvPr/>
        </p:nvSpPr>
        <p:spPr bwMode="auto">
          <a:xfrm>
            <a:off x="3541871" y="3453765"/>
            <a:ext cx="3326606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rgbClr val="171CF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Segoe UI Light" panose="020B0502040204020203" pitchFamily="34" charset="0"/>
              </a:rPr>
              <a:t>效果演示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rgbClr val="171CF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8737</Words>
  <Application>WPS 演示</Application>
  <PresentationFormat>宽屏</PresentationFormat>
  <Paragraphs>447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Arial</vt:lpstr>
      <vt:lpstr>宋体</vt:lpstr>
      <vt:lpstr>Wingdings</vt:lpstr>
      <vt:lpstr>Calibri Light</vt:lpstr>
      <vt:lpstr>Calibri</vt:lpstr>
      <vt:lpstr>等线</vt:lpstr>
      <vt:lpstr>Calibri</vt:lpstr>
      <vt:lpstr>思源黑体 CN Medium</vt:lpstr>
      <vt:lpstr>黑体</vt:lpstr>
      <vt:lpstr>Segoe UI Light</vt:lpstr>
      <vt:lpstr>思源黑体 CN Regular</vt:lpstr>
      <vt:lpstr>思源黑体 CN Bold</vt:lpstr>
      <vt:lpstr>思源黑体 CN Light</vt:lpstr>
      <vt:lpstr>思源黑体 CN Normal</vt:lpstr>
      <vt:lpstr>Century Gothic</vt:lpstr>
      <vt:lpstr>丁永康硬笔楷书新版</vt:lpstr>
      <vt:lpstr>微软雅黑</vt:lpstr>
      <vt:lpstr>Arial Unicode MS</vt:lpstr>
      <vt:lpstr>等线 Light</vt:lpstr>
      <vt:lpstr>微软雅黑 Light</vt:lpstr>
      <vt:lpstr>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小春</dc:creator>
  <cp:keywords>51PPT模板网</cp:keywords>
  <dc:description>www.51pptmoban.com</dc:description>
  <dc:subject>论文答辩</dc:subject>
  <cp:lastModifiedBy>懒得想名字</cp:lastModifiedBy>
  <cp:revision>181</cp:revision>
  <dcterms:created xsi:type="dcterms:W3CDTF">2021-06-24T14:41:00Z</dcterms:created>
  <dcterms:modified xsi:type="dcterms:W3CDTF">2022-05-04T12:16:48Z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